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7"/>
  </p:notesMasterIdLst>
  <p:sldIdLst>
    <p:sldId id="257" r:id="rId2"/>
    <p:sldId id="330" r:id="rId3"/>
    <p:sldId id="331" r:id="rId4"/>
    <p:sldId id="332" r:id="rId5"/>
    <p:sldId id="336" r:id="rId6"/>
    <p:sldId id="337" r:id="rId7"/>
    <p:sldId id="360" r:id="rId8"/>
    <p:sldId id="335" r:id="rId9"/>
    <p:sldId id="333" r:id="rId10"/>
    <p:sldId id="345" r:id="rId11"/>
    <p:sldId id="338" r:id="rId12"/>
    <p:sldId id="339" r:id="rId13"/>
    <p:sldId id="356" r:id="rId14"/>
    <p:sldId id="341" r:id="rId15"/>
    <p:sldId id="315" r:id="rId16"/>
    <p:sldId id="357" r:id="rId17"/>
    <p:sldId id="348" r:id="rId18"/>
    <p:sldId id="342" r:id="rId19"/>
    <p:sldId id="343" r:id="rId20"/>
    <p:sldId id="349" r:id="rId21"/>
    <p:sldId id="317" r:id="rId22"/>
    <p:sldId id="318" r:id="rId23"/>
    <p:sldId id="319" r:id="rId24"/>
    <p:sldId id="320" r:id="rId25"/>
    <p:sldId id="350" r:id="rId26"/>
    <p:sldId id="352" r:id="rId27"/>
    <p:sldId id="353" r:id="rId28"/>
    <p:sldId id="355" r:id="rId29"/>
    <p:sldId id="321" r:id="rId30"/>
    <p:sldId id="322" r:id="rId31"/>
    <p:sldId id="323" r:id="rId32"/>
    <p:sldId id="351" r:id="rId33"/>
    <p:sldId id="358" r:id="rId34"/>
    <p:sldId id="359" r:id="rId35"/>
    <p:sldId id="324" r:id="rId3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C1A75255-F33D-48EA-BA8D-7D3F1F642B2C}">
          <p14:sldIdLst>
            <p14:sldId id="257"/>
            <p14:sldId id="330"/>
            <p14:sldId id="331"/>
            <p14:sldId id="332"/>
            <p14:sldId id="336"/>
            <p14:sldId id="337"/>
            <p14:sldId id="360"/>
            <p14:sldId id="335"/>
            <p14:sldId id="333"/>
            <p14:sldId id="345"/>
            <p14:sldId id="338"/>
            <p14:sldId id="339"/>
            <p14:sldId id="356"/>
            <p14:sldId id="341"/>
            <p14:sldId id="315"/>
            <p14:sldId id="357"/>
            <p14:sldId id="348"/>
            <p14:sldId id="342"/>
            <p14:sldId id="343"/>
            <p14:sldId id="349"/>
            <p14:sldId id="317"/>
            <p14:sldId id="318"/>
            <p14:sldId id="319"/>
            <p14:sldId id="320"/>
            <p14:sldId id="350"/>
            <p14:sldId id="352"/>
            <p14:sldId id="353"/>
            <p14:sldId id="355"/>
            <p14:sldId id="321"/>
            <p14:sldId id="322"/>
            <p14:sldId id="323"/>
            <p14:sldId id="351"/>
            <p14:sldId id="358"/>
            <p14:sldId id="359"/>
            <p14:sldId id="324"/>
          </p14:sldIdLst>
        </p14:section>
        <p14:section name="Sección sin título" id="{B1F03B8D-1A11-4250-B6CD-51ECC1C3419A}">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Estilo claro 3 - Acento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90202" autoAdjust="0"/>
  </p:normalViewPr>
  <p:slideViewPr>
    <p:cSldViewPr snapToGrid="0">
      <p:cViewPr varScale="1">
        <p:scale>
          <a:sx n="66" d="100"/>
          <a:sy n="66" d="100"/>
        </p:scale>
        <p:origin x="-153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88E50-8BF5-411C-98D1-DF19E2EFC62D}" type="doc">
      <dgm:prSet loTypeId="urn:microsoft.com/office/officeart/2005/8/layout/StepDownProcess" loCatId="process" qsTypeId="urn:microsoft.com/office/officeart/2005/8/quickstyle/3d1" qsCatId="3D" csTypeId="urn:microsoft.com/office/officeart/2005/8/colors/accent1_4" csCatId="accent1" phldr="1"/>
      <dgm:spPr/>
      <dgm:t>
        <a:bodyPr/>
        <a:lstStyle/>
        <a:p>
          <a:endParaRPr lang="es-CO"/>
        </a:p>
      </dgm:t>
    </dgm:pt>
    <dgm:pt modelId="{3E9EAA8D-798E-4D9A-8DA6-6ACCF7CB313C}">
      <dgm:prSet phldrT="[Texto]" custT="1"/>
      <dgm:spPr/>
      <dgm:t>
        <a:bodyPr/>
        <a:lstStyle/>
        <a:p>
          <a:r>
            <a:rPr lang="es-CO" sz="700" dirty="0" smtClean="0"/>
            <a:t>OBJETIVO GENERAL</a:t>
          </a:r>
          <a:endParaRPr lang="es-CO" sz="700" dirty="0"/>
        </a:p>
      </dgm:t>
    </dgm:pt>
    <dgm:pt modelId="{38CE780F-42C1-4B5B-AE72-79B50434E082}" type="parTrans" cxnId="{593F0D50-BE6A-4B22-8730-7CDB14958CD9}">
      <dgm:prSet/>
      <dgm:spPr/>
      <dgm:t>
        <a:bodyPr/>
        <a:lstStyle/>
        <a:p>
          <a:endParaRPr lang="es-CO" sz="700"/>
        </a:p>
      </dgm:t>
    </dgm:pt>
    <dgm:pt modelId="{D9C49153-8044-4E0C-955A-483289FDCAE0}" type="sibTrans" cxnId="{593F0D50-BE6A-4B22-8730-7CDB14958CD9}">
      <dgm:prSet/>
      <dgm:spPr/>
      <dgm:t>
        <a:bodyPr/>
        <a:lstStyle/>
        <a:p>
          <a:endParaRPr lang="es-CO" sz="700"/>
        </a:p>
      </dgm:t>
    </dgm:pt>
    <dgm:pt modelId="{BF030298-312D-4DB2-8F36-BC57FEFE0164}">
      <dgm:prSet phldrT="[Texto]" custT="1"/>
      <dgm:spPr/>
      <dgm:t>
        <a:bodyPr/>
        <a:lstStyle/>
        <a:p>
          <a:r>
            <a:rPr lang="es-CO" sz="700" dirty="0" smtClean="0"/>
            <a:t>EJES Y OBJETIVOS ESTRATÉGICOS</a:t>
          </a:r>
          <a:endParaRPr lang="es-CO" sz="700" dirty="0"/>
        </a:p>
      </dgm:t>
    </dgm:pt>
    <dgm:pt modelId="{B9D961EC-924E-423E-9347-067662E00086}" type="parTrans" cxnId="{F95E62F8-7EDD-4098-8381-71C348791672}">
      <dgm:prSet/>
      <dgm:spPr/>
      <dgm:t>
        <a:bodyPr/>
        <a:lstStyle/>
        <a:p>
          <a:endParaRPr lang="es-CO" sz="700"/>
        </a:p>
      </dgm:t>
    </dgm:pt>
    <dgm:pt modelId="{C8038493-9F4C-4036-A3FC-E22AF5615889}" type="sibTrans" cxnId="{F95E62F8-7EDD-4098-8381-71C348791672}">
      <dgm:prSet/>
      <dgm:spPr/>
      <dgm:t>
        <a:bodyPr/>
        <a:lstStyle/>
        <a:p>
          <a:endParaRPr lang="es-CO" sz="700"/>
        </a:p>
      </dgm:t>
    </dgm:pt>
    <dgm:pt modelId="{274316FB-4CF6-4D55-8B10-3C69A3A088B6}">
      <dgm:prSet phldrT="[Texto]" custT="1"/>
      <dgm:spPr/>
      <dgm:t>
        <a:bodyPr/>
        <a:lstStyle/>
        <a:p>
          <a:pPr algn="just"/>
          <a:r>
            <a:rPr lang="es-CO" sz="700" dirty="0" smtClean="0"/>
            <a:t>¿qué hacer para lograr el objetivo general? </a:t>
          </a:r>
          <a:endParaRPr lang="es-CO" sz="700" dirty="0"/>
        </a:p>
      </dgm:t>
    </dgm:pt>
    <dgm:pt modelId="{60AC639E-D0A8-46B3-819E-735232A28DCF}" type="parTrans" cxnId="{6FEFEB32-7548-48A5-8054-0D228D8B4D58}">
      <dgm:prSet/>
      <dgm:spPr/>
      <dgm:t>
        <a:bodyPr/>
        <a:lstStyle/>
        <a:p>
          <a:endParaRPr lang="es-CO" sz="700"/>
        </a:p>
      </dgm:t>
    </dgm:pt>
    <dgm:pt modelId="{F4FF027C-59BF-4993-A681-052248CDCC36}" type="sibTrans" cxnId="{6FEFEB32-7548-48A5-8054-0D228D8B4D58}">
      <dgm:prSet/>
      <dgm:spPr/>
      <dgm:t>
        <a:bodyPr/>
        <a:lstStyle/>
        <a:p>
          <a:endParaRPr lang="es-CO" sz="700"/>
        </a:p>
      </dgm:t>
    </dgm:pt>
    <dgm:pt modelId="{288FD843-A010-4DC8-B7EA-1FE76FA1B484}">
      <dgm:prSet phldrT="[Texto]" custT="1"/>
      <dgm:spPr/>
      <dgm:t>
        <a:bodyPr/>
        <a:lstStyle/>
        <a:p>
          <a:r>
            <a:rPr lang="es-CO" sz="700" dirty="0" smtClean="0"/>
            <a:t>OBJETIVOS ESPECÍCOS/AREA</a:t>
          </a:r>
          <a:endParaRPr lang="es-CO" sz="700" dirty="0"/>
        </a:p>
      </dgm:t>
    </dgm:pt>
    <dgm:pt modelId="{6B776A65-B595-4DEA-B1DA-9E07E3F9A131}" type="parTrans" cxnId="{7CFA5031-0501-4D2B-BBFF-C3FF40393519}">
      <dgm:prSet/>
      <dgm:spPr/>
      <dgm:t>
        <a:bodyPr/>
        <a:lstStyle/>
        <a:p>
          <a:endParaRPr lang="es-CO" sz="700"/>
        </a:p>
      </dgm:t>
    </dgm:pt>
    <dgm:pt modelId="{3AAB9582-403C-42E3-A60F-7FFE2918431E}" type="sibTrans" cxnId="{7CFA5031-0501-4D2B-BBFF-C3FF40393519}">
      <dgm:prSet/>
      <dgm:spPr/>
      <dgm:t>
        <a:bodyPr/>
        <a:lstStyle/>
        <a:p>
          <a:endParaRPr lang="es-CO" sz="700"/>
        </a:p>
      </dgm:t>
    </dgm:pt>
    <dgm:pt modelId="{1F77946D-D770-4CC7-B7AB-F16E478E46B4}">
      <dgm:prSet custT="1"/>
      <dgm:spPr/>
      <dgm:t>
        <a:bodyPr/>
        <a:lstStyle/>
        <a:p>
          <a:pPr algn="just"/>
          <a:r>
            <a:rPr lang="es-CO" sz="700" dirty="0" smtClean="0"/>
            <a:t> ¿Qué va a hacer la administración del Hospital durante el periodo?</a:t>
          </a:r>
          <a:endParaRPr lang="es-CO" sz="700" dirty="0"/>
        </a:p>
      </dgm:t>
    </dgm:pt>
    <dgm:pt modelId="{CC8DC37D-6C48-4CED-A0C2-A3F8AD0C3128}" type="parTrans" cxnId="{F10A2C8E-1C66-48D0-8DE1-1370675C8468}">
      <dgm:prSet/>
      <dgm:spPr/>
      <dgm:t>
        <a:bodyPr/>
        <a:lstStyle/>
        <a:p>
          <a:endParaRPr lang="es-CO" sz="700"/>
        </a:p>
      </dgm:t>
    </dgm:pt>
    <dgm:pt modelId="{272E1A8B-409A-448F-994D-4F7B7F226223}" type="sibTrans" cxnId="{F10A2C8E-1C66-48D0-8DE1-1370675C8468}">
      <dgm:prSet/>
      <dgm:spPr/>
      <dgm:t>
        <a:bodyPr/>
        <a:lstStyle/>
        <a:p>
          <a:endParaRPr lang="es-CO" sz="700"/>
        </a:p>
      </dgm:t>
    </dgm:pt>
    <dgm:pt modelId="{576B64D3-16B3-49C0-9C87-6B8D0F42B1A2}">
      <dgm:prSet phldrT="[Texto]" custT="1"/>
      <dgm:spPr/>
      <dgm:t>
        <a:bodyPr/>
        <a:lstStyle/>
        <a:p>
          <a:r>
            <a:rPr lang="es-CO" sz="700" dirty="0" smtClean="0"/>
            <a:t>PROYECTOS</a:t>
          </a:r>
          <a:endParaRPr lang="es-CO" sz="700" dirty="0"/>
        </a:p>
      </dgm:t>
    </dgm:pt>
    <dgm:pt modelId="{5A7CF755-AA4A-4ED2-B4CF-663EBBFBE1B1}" type="parTrans" cxnId="{C1BF3536-BAD9-4EDB-84C2-B09E419D72A3}">
      <dgm:prSet/>
      <dgm:spPr/>
      <dgm:t>
        <a:bodyPr/>
        <a:lstStyle/>
        <a:p>
          <a:endParaRPr lang="es-CO" sz="700"/>
        </a:p>
      </dgm:t>
    </dgm:pt>
    <dgm:pt modelId="{8828E4E7-FAE4-438A-84DF-D71A488D6AC8}" type="sibTrans" cxnId="{C1BF3536-BAD9-4EDB-84C2-B09E419D72A3}">
      <dgm:prSet/>
      <dgm:spPr/>
      <dgm:t>
        <a:bodyPr/>
        <a:lstStyle/>
        <a:p>
          <a:endParaRPr lang="es-CO" sz="700"/>
        </a:p>
      </dgm:t>
    </dgm:pt>
    <dgm:pt modelId="{FE5B5917-1A35-43F8-AF8F-8605C1241BFD}">
      <dgm:prSet phldrT="[Texto]" custT="1"/>
      <dgm:spPr/>
      <dgm:t>
        <a:bodyPr/>
        <a:lstStyle/>
        <a:p>
          <a:pPr algn="just"/>
          <a:r>
            <a:rPr lang="es-CO" sz="700" dirty="0" smtClean="0"/>
            <a:t>son los propósitos que permiten que el área contribuya efectivamente al logro del respectivo objetivo estratégico</a:t>
          </a:r>
          <a:endParaRPr lang="es-CO" sz="700" dirty="0"/>
        </a:p>
      </dgm:t>
    </dgm:pt>
    <dgm:pt modelId="{AB824FBF-BFA4-4EA3-8A28-93BD67D624A1}" type="parTrans" cxnId="{01EE9580-FAAE-4843-A22D-06610A54EB11}">
      <dgm:prSet/>
      <dgm:spPr/>
      <dgm:t>
        <a:bodyPr/>
        <a:lstStyle/>
        <a:p>
          <a:endParaRPr lang="es-CO" sz="700"/>
        </a:p>
      </dgm:t>
    </dgm:pt>
    <dgm:pt modelId="{53806EFB-1F16-440E-A05B-C40D73E87C6B}" type="sibTrans" cxnId="{01EE9580-FAAE-4843-A22D-06610A54EB11}">
      <dgm:prSet/>
      <dgm:spPr/>
      <dgm:t>
        <a:bodyPr/>
        <a:lstStyle/>
        <a:p>
          <a:endParaRPr lang="es-CO" sz="700"/>
        </a:p>
      </dgm:t>
    </dgm:pt>
    <dgm:pt modelId="{0DC47DF1-6B72-4A30-9042-C16D2A91BFEF}">
      <dgm:prSet phldrT="[Texto]" custT="1"/>
      <dgm:spPr/>
      <dgm:t>
        <a:bodyPr/>
        <a:lstStyle/>
        <a:p>
          <a:r>
            <a:rPr lang="es-CO" sz="700" dirty="0" smtClean="0"/>
            <a:t>PROGRAMAS</a:t>
          </a:r>
          <a:endParaRPr lang="es-CO" sz="700" dirty="0"/>
        </a:p>
      </dgm:t>
    </dgm:pt>
    <dgm:pt modelId="{2BBE29A7-2D30-40F2-8ED9-1A0FB69AE1FD}" type="parTrans" cxnId="{ABE18143-97A1-4E3D-9D6B-F45E27B3BE36}">
      <dgm:prSet/>
      <dgm:spPr/>
      <dgm:t>
        <a:bodyPr/>
        <a:lstStyle/>
        <a:p>
          <a:endParaRPr lang="es-CO" sz="700"/>
        </a:p>
      </dgm:t>
    </dgm:pt>
    <dgm:pt modelId="{3F18CB10-9659-41F8-B678-43133C5052F6}" type="sibTrans" cxnId="{ABE18143-97A1-4E3D-9D6B-F45E27B3BE36}">
      <dgm:prSet/>
      <dgm:spPr/>
      <dgm:t>
        <a:bodyPr/>
        <a:lstStyle/>
        <a:p>
          <a:endParaRPr lang="es-CO" sz="700"/>
        </a:p>
      </dgm:t>
    </dgm:pt>
    <dgm:pt modelId="{024F4B39-FE62-452C-96B4-6425C2AA5648}">
      <dgm:prSet phldrT="[Texto]" custT="1"/>
      <dgm:spPr/>
      <dgm:t>
        <a:bodyPr/>
        <a:lstStyle/>
        <a:p>
          <a:pPr algn="just"/>
          <a:r>
            <a:rPr lang="es-CO" sz="700" dirty="0" smtClean="0"/>
            <a:t>Un programa es una unidad lógica de acciones dirigidas al logro de los propósitos establecidos en los objetivos específicos o sectoriales. Es decir, según el alcance de los objetivos sectoriales, se generan uno o más programas.</a:t>
          </a:r>
          <a:endParaRPr lang="es-CO" sz="700" dirty="0"/>
        </a:p>
      </dgm:t>
    </dgm:pt>
    <dgm:pt modelId="{78B314D0-E0A2-45D3-ABC2-0B85558288AF}" type="parTrans" cxnId="{BD00D5C8-EB23-4902-8F2B-AC4CF06D17B5}">
      <dgm:prSet/>
      <dgm:spPr/>
      <dgm:t>
        <a:bodyPr/>
        <a:lstStyle/>
        <a:p>
          <a:endParaRPr lang="es-CO" sz="700"/>
        </a:p>
      </dgm:t>
    </dgm:pt>
    <dgm:pt modelId="{6612D240-36CD-4BF2-AF67-72A2B22593CE}" type="sibTrans" cxnId="{BD00D5C8-EB23-4902-8F2B-AC4CF06D17B5}">
      <dgm:prSet/>
      <dgm:spPr/>
      <dgm:t>
        <a:bodyPr/>
        <a:lstStyle/>
        <a:p>
          <a:endParaRPr lang="es-CO" sz="700"/>
        </a:p>
      </dgm:t>
    </dgm:pt>
    <dgm:pt modelId="{79E70135-573F-43D2-9156-1E3FDFB9FD79}">
      <dgm:prSet phldrT="[Texto]" custT="1"/>
      <dgm:spPr/>
      <dgm:t>
        <a:bodyPr/>
        <a:lstStyle/>
        <a:p>
          <a:r>
            <a:rPr lang="es-CO" sz="700" dirty="0" smtClean="0"/>
            <a:t>ESTRATEGIAS</a:t>
          </a:r>
          <a:endParaRPr lang="es-CO" sz="700" dirty="0"/>
        </a:p>
      </dgm:t>
    </dgm:pt>
    <dgm:pt modelId="{88E330E4-881C-46DA-94F5-8B2254423282}" type="parTrans" cxnId="{D0E2CC8F-EB3F-4F65-8E0F-A23437CBFF39}">
      <dgm:prSet/>
      <dgm:spPr/>
      <dgm:t>
        <a:bodyPr/>
        <a:lstStyle/>
        <a:p>
          <a:endParaRPr lang="es-CO" sz="700"/>
        </a:p>
      </dgm:t>
    </dgm:pt>
    <dgm:pt modelId="{00E37F6A-E88E-42B0-AB1A-DE158AE1EA08}" type="sibTrans" cxnId="{D0E2CC8F-EB3F-4F65-8E0F-A23437CBFF39}">
      <dgm:prSet/>
      <dgm:spPr/>
      <dgm:t>
        <a:bodyPr/>
        <a:lstStyle/>
        <a:p>
          <a:endParaRPr lang="es-CO" sz="700"/>
        </a:p>
      </dgm:t>
    </dgm:pt>
    <dgm:pt modelId="{C1516B0B-B670-4A1E-B604-EFE73F3415AD}">
      <dgm:prSet phldrT="[Texto]" custT="1"/>
      <dgm:spPr/>
      <dgm:t>
        <a:bodyPr/>
        <a:lstStyle/>
        <a:p>
          <a:pPr algn="just"/>
          <a:r>
            <a:rPr lang="es-CO" sz="700" dirty="0"/>
            <a:t>PRESUPUESTO</a:t>
          </a:r>
        </a:p>
      </dgm:t>
    </dgm:pt>
    <dgm:pt modelId="{957059C6-B022-4C5F-8238-E3350602E548}" type="parTrans" cxnId="{CEC2D21E-21B0-4E7D-8112-6ECD06A2268F}">
      <dgm:prSet/>
      <dgm:spPr/>
      <dgm:t>
        <a:bodyPr/>
        <a:lstStyle/>
        <a:p>
          <a:endParaRPr lang="es-CO" sz="700"/>
        </a:p>
      </dgm:t>
    </dgm:pt>
    <dgm:pt modelId="{A77AC03C-B0A7-46BC-8910-0EDAFB60ABD1}" type="sibTrans" cxnId="{CEC2D21E-21B0-4E7D-8112-6ECD06A2268F}">
      <dgm:prSet/>
      <dgm:spPr/>
      <dgm:t>
        <a:bodyPr/>
        <a:lstStyle/>
        <a:p>
          <a:endParaRPr lang="es-CO" sz="700"/>
        </a:p>
      </dgm:t>
    </dgm:pt>
    <dgm:pt modelId="{13003F4A-9D24-4C3E-B890-52F2C1E4B701}">
      <dgm:prSet phldrT="[Texto]" custT="1"/>
      <dgm:spPr/>
      <dgm:t>
        <a:bodyPr/>
        <a:lstStyle/>
        <a:p>
          <a:r>
            <a:rPr lang="es-CO" sz="700" dirty="0"/>
            <a:t>POA</a:t>
          </a:r>
        </a:p>
      </dgm:t>
    </dgm:pt>
    <dgm:pt modelId="{A8D2D0C3-1D3B-4B1A-A8BF-CE5A95A7DDA9}" type="parTrans" cxnId="{2D4C0298-664D-4B07-B0B6-45BA67248119}">
      <dgm:prSet/>
      <dgm:spPr/>
      <dgm:t>
        <a:bodyPr/>
        <a:lstStyle/>
        <a:p>
          <a:endParaRPr lang="es-CO" sz="700"/>
        </a:p>
      </dgm:t>
    </dgm:pt>
    <dgm:pt modelId="{B14DC2E0-E4CB-48C7-A281-13D2D643F80B}" type="sibTrans" cxnId="{2D4C0298-664D-4B07-B0B6-45BA67248119}">
      <dgm:prSet/>
      <dgm:spPr/>
      <dgm:t>
        <a:bodyPr/>
        <a:lstStyle/>
        <a:p>
          <a:endParaRPr lang="es-CO" sz="700"/>
        </a:p>
      </dgm:t>
    </dgm:pt>
    <dgm:pt modelId="{4B378754-677E-4621-8A78-30156502B516}">
      <dgm:prSet phldrT="[Texto]" custT="1"/>
      <dgm:spPr/>
      <dgm:t>
        <a:bodyPr/>
        <a:lstStyle/>
        <a:p>
          <a:r>
            <a:rPr lang="es-CO" sz="700" dirty="0" smtClean="0"/>
            <a:t>Un proyecto es un conjunto de actividades por realizar en un tiempo determinado con una combinación de recursos humanos, físicos, financieros y con costos definidos orientados a producir un cambio en la entidad territorial, a través de las metas de producto.</a:t>
          </a:r>
          <a:endParaRPr lang="es-CO" sz="700" dirty="0"/>
        </a:p>
      </dgm:t>
    </dgm:pt>
    <dgm:pt modelId="{44446E61-433B-47E5-9DEB-F5496482198E}" type="parTrans" cxnId="{CD0784A4-C488-440B-A919-13B27F70E910}">
      <dgm:prSet/>
      <dgm:spPr/>
      <dgm:t>
        <a:bodyPr/>
        <a:lstStyle/>
        <a:p>
          <a:endParaRPr lang="es-CO" sz="700"/>
        </a:p>
      </dgm:t>
    </dgm:pt>
    <dgm:pt modelId="{BDE5CD8B-7687-4DFD-B79F-9BC75701E5E9}" type="sibTrans" cxnId="{CD0784A4-C488-440B-A919-13B27F70E910}">
      <dgm:prSet/>
      <dgm:spPr/>
      <dgm:t>
        <a:bodyPr/>
        <a:lstStyle/>
        <a:p>
          <a:endParaRPr lang="es-CO" sz="700"/>
        </a:p>
      </dgm:t>
    </dgm:pt>
    <dgm:pt modelId="{4913FD6E-A1A9-4D9A-85CF-8711C83E4462}" type="pres">
      <dgm:prSet presAssocID="{ECA88E50-8BF5-411C-98D1-DF19E2EFC62D}" presName="rootnode" presStyleCnt="0">
        <dgm:presLayoutVars>
          <dgm:chMax/>
          <dgm:chPref/>
          <dgm:dir/>
          <dgm:animLvl val="lvl"/>
        </dgm:presLayoutVars>
      </dgm:prSet>
      <dgm:spPr/>
      <dgm:t>
        <a:bodyPr/>
        <a:lstStyle/>
        <a:p>
          <a:endParaRPr lang="es-CO"/>
        </a:p>
      </dgm:t>
    </dgm:pt>
    <dgm:pt modelId="{FF090CDA-C697-4CAF-AC79-3AB71173D4D4}" type="pres">
      <dgm:prSet presAssocID="{3E9EAA8D-798E-4D9A-8DA6-6ACCF7CB313C}" presName="composite" presStyleCnt="0"/>
      <dgm:spPr/>
      <dgm:t>
        <a:bodyPr/>
        <a:lstStyle/>
        <a:p>
          <a:endParaRPr lang="es-CO"/>
        </a:p>
      </dgm:t>
    </dgm:pt>
    <dgm:pt modelId="{BA7E81D4-FA93-43EC-AF15-29F720A8963F}" type="pres">
      <dgm:prSet presAssocID="{3E9EAA8D-798E-4D9A-8DA6-6ACCF7CB313C}" presName="bentUpArrow1" presStyleLbl="alignImgPlace1" presStyleIdx="0" presStyleCnt="7"/>
      <dgm:spPr/>
      <dgm:t>
        <a:bodyPr/>
        <a:lstStyle/>
        <a:p>
          <a:endParaRPr lang="es-CO"/>
        </a:p>
      </dgm:t>
    </dgm:pt>
    <dgm:pt modelId="{9B0D01B6-BA64-4BE7-A343-C49200629AC0}" type="pres">
      <dgm:prSet presAssocID="{3E9EAA8D-798E-4D9A-8DA6-6ACCF7CB313C}" presName="ParentText" presStyleLbl="node1" presStyleIdx="0" presStyleCnt="8">
        <dgm:presLayoutVars>
          <dgm:chMax val="1"/>
          <dgm:chPref val="1"/>
          <dgm:bulletEnabled val="1"/>
        </dgm:presLayoutVars>
      </dgm:prSet>
      <dgm:spPr/>
      <dgm:t>
        <a:bodyPr/>
        <a:lstStyle/>
        <a:p>
          <a:endParaRPr lang="es-CO"/>
        </a:p>
      </dgm:t>
    </dgm:pt>
    <dgm:pt modelId="{389752D2-F0F2-408A-BC52-185B21BDC188}" type="pres">
      <dgm:prSet presAssocID="{3E9EAA8D-798E-4D9A-8DA6-6ACCF7CB313C}" presName="ChildText" presStyleLbl="revTx" presStyleIdx="0" presStyleCnt="7" custScaleX="364566" custLinFactX="39484" custLinFactNeighborX="100000" custLinFactNeighborY="1019">
        <dgm:presLayoutVars>
          <dgm:chMax val="0"/>
          <dgm:chPref val="0"/>
          <dgm:bulletEnabled val="1"/>
        </dgm:presLayoutVars>
      </dgm:prSet>
      <dgm:spPr/>
      <dgm:t>
        <a:bodyPr/>
        <a:lstStyle/>
        <a:p>
          <a:endParaRPr lang="es-CO"/>
        </a:p>
      </dgm:t>
    </dgm:pt>
    <dgm:pt modelId="{972D71B2-3352-40A5-B633-CD389043F64D}" type="pres">
      <dgm:prSet presAssocID="{D9C49153-8044-4E0C-955A-483289FDCAE0}" presName="sibTrans" presStyleCnt="0"/>
      <dgm:spPr/>
      <dgm:t>
        <a:bodyPr/>
        <a:lstStyle/>
        <a:p>
          <a:endParaRPr lang="es-CO"/>
        </a:p>
      </dgm:t>
    </dgm:pt>
    <dgm:pt modelId="{31040CCC-4475-4418-A373-5637EFCD82BC}" type="pres">
      <dgm:prSet presAssocID="{BF030298-312D-4DB2-8F36-BC57FEFE0164}" presName="composite" presStyleCnt="0"/>
      <dgm:spPr/>
      <dgm:t>
        <a:bodyPr/>
        <a:lstStyle/>
        <a:p>
          <a:endParaRPr lang="es-CO"/>
        </a:p>
      </dgm:t>
    </dgm:pt>
    <dgm:pt modelId="{FA3CD80B-70C4-4B4F-9EE1-BCEDDFBE4AFC}" type="pres">
      <dgm:prSet presAssocID="{BF030298-312D-4DB2-8F36-BC57FEFE0164}" presName="bentUpArrow1" presStyleLbl="alignImgPlace1" presStyleIdx="1" presStyleCnt="7"/>
      <dgm:spPr/>
      <dgm:t>
        <a:bodyPr/>
        <a:lstStyle/>
        <a:p>
          <a:endParaRPr lang="es-CO"/>
        </a:p>
      </dgm:t>
    </dgm:pt>
    <dgm:pt modelId="{62741383-482C-4A8C-9734-C342EE6D8222}" type="pres">
      <dgm:prSet presAssocID="{BF030298-312D-4DB2-8F36-BC57FEFE0164}" presName="ParentText" presStyleLbl="node1" presStyleIdx="1" presStyleCnt="8">
        <dgm:presLayoutVars>
          <dgm:chMax val="1"/>
          <dgm:chPref val="1"/>
          <dgm:bulletEnabled val="1"/>
        </dgm:presLayoutVars>
      </dgm:prSet>
      <dgm:spPr/>
      <dgm:t>
        <a:bodyPr/>
        <a:lstStyle/>
        <a:p>
          <a:endParaRPr lang="es-CO"/>
        </a:p>
      </dgm:t>
    </dgm:pt>
    <dgm:pt modelId="{26D527F0-F8E2-48D6-BD82-0C184B53EAB7}" type="pres">
      <dgm:prSet presAssocID="{BF030298-312D-4DB2-8F36-BC57FEFE0164}" presName="ChildText" presStyleLbl="revTx" presStyleIdx="1" presStyleCnt="7" custScaleX="189421" custLinFactNeighborX="58639" custLinFactNeighborY="-9168">
        <dgm:presLayoutVars>
          <dgm:chMax val="0"/>
          <dgm:chPref val="0"/>
          <dgm:bulletEnabled val="1"/>
        </dgm:presLayoutVars>
      </dgm:prSet>
      <dgm:spPr/>
      <dgm:t>
        <a:bodyPr/>
        <a:lstStyle/>
        <a:p>
          <a:endParaRPr lang="es-CO"/>
        </a:p>
      </dgm:t>
    </dgm:pt>
    <dgm:pt modelId="{17D29E82-E2FF-48F1-AEE9-AD3A0EB4FFC5}" type="pres">
      <dgm:prSet presAssocID="{C8038493-9F4C-4036-A3FC-E22AF5615889}" presName="sibTrans" presStyleCnt="0"/>
      <dgm:spPr/>
      <dgm:t>
        <a:bodyPr/>
        <a:lstStyle/>
        <a:p>
          <a:endParaRPr lang="es-CO"/>
        </a:p>
      </dgm:t>
    </dgm:pt>
    <dgm:pt modelId="{582AED2C-32E0-4556-BAE3-CF992916EFA7}" type="pres">
      <dgm:prSet presAssocID="{79E70135-573F-43D2-9156-1E3FDFB9FD79}" presName="composite" presStyleCnt="0"/>
      <dgm:spPr/>
      <dgm:t>
        <a:bodyPr/>
        <a:lstStyle/>
        <a:p>
          <a:endParaRPr lang="es-CO"/>
        </a:p>
      </dgm:t>
    </dgm:pt>
    <dgm:pt modelId="{D4163A0A-1995-422A-987F-A442BDF89320}" type="pres">
      <dgm:prSet presAssocID="{79E70135-573F-43D2-9156-1E3FDFB9FD79}" presName="bentUpArrow1" presStyleLbl="alignImgPlace1" presStyleIdx="2" presStyleCnt="7"/>
      <dgm:spPr/>
      <dgm:t>
        <a:bodyPr/>
        <a:lstStyle/>
        <a:p>
          <a:endParaRPr lang="es-CO"/>
        </a:p>
      </dgm:t>
    </dgm:pt>
    <dgm:pt modelId="{F4C09814-F3EB-4195-A172-49CCC49417AF}" type="pres">
      <dgm:prSet presAssocID="{79E70135-573F-43D2-9156-1E3FDFB9FD79}" presName="ParentText" presStyleLbl="node1" presStyleIdx="2" presStyleCnt="8">
        <dgm:presLayoutVars>
          <dgm:chMax val="1"/>
          <dgm:chPref val="1"/>
          <dgm:bulletEnabled val="1"/>
        </dgm:presLayoutVars>
      </dgm:prSet>
      <dgm:spPr/>
      <dgm:t>
        <a:bodyPr/>
        <a:lstStyle/>
        <a:p>
          <a:endParaRPr lang="es-CO"/>
        </a:p>
      </dgm:t>
    </dgm:pt>
    <dgm:pt modelId="{9BC6501A-DD8D-4BA8-BD3C-C32DA7034ACA}" type="pres">
      <dgm:prSet presAssocID="{79E70135-573F-43D2-9156-1E3FDFB9FD79}" presName="ChildText" presStyleLbl="revTx" presStyleIdx="2" presStyleCnt="7" custScaleX="212546" custLinFactY="-47626" custLinFactNeighborX="-51242" custLinFactNeighborY="-100000">
        <dgm:presLayoutVars>
          <dgm:chMax val="0"/>
          <dgm:chPref val="0"/>
          <dgm:bulletEnabled val="1"/>
        </dgm:presLayoutVars>
      </dgm:prSet>
      <dgm:spPr/>
      <dgm:t>
        <a:bodyPr/>
        <a:lstStyle/>
        <a:p>
          <a:endParaRPr lang="es-CO"/>
        </a:p>
      </dgm:t>
    </dgm:pt>
    <dgm:pt modelId="{4CB5791B-6B0D-4677-BD97-AE29AD9A3C4F}" type="pres">
      <dgm:prSet presAssocID="{00E37F6A-E88E-42B0-AB1A-DE158AE1EA08}" presName="sibTrans" presStyleCnt="0"/>
      <dgm:spPr/>
      <dgm:t>
        <a:bodyPr/>
        <a:lstStyle/>
        <a:p>
          <a:endParaRPr lang="es-CO"/>
        </a:p>
      </dgm:t>
    </dgm:pt>
    <dgm:pt modelId="{DA5C68D1-3E15-460A-8EAA-E606F4FB4C5A}" type="pres">
      <dgm:prSet presAssocID="{288FD843-A010-4DC8-B7EA-1FE76FA1B484}" presName="composite" presStyleCnt="0"/>
      <dgm:spPr/>
      <dgm:t>
        <a:bodyPr/>
        <a:lstStyle/>
        <a:p>
          <a:endParaRPr lang="es-CO"/>
        </a:p>
      </dgm:t>
    </dgm:pt>
    <dgm:pt modelId="{365FA16B-F702-4B21-AC8E-3B84C8C38D82}" type="pres">
      <dgm:prSet presAssocID="{288FD843-A010-4DC8-B7EA-1FE76FA1B484}" presName="bentUpArrow1" presStyleLbl="alignImgPlace1" presStyleIdx="3" presStyleCnt="7"/>
      <dgm:spPr/>
      <dgm:t>
        <a:bodyPr/>
        <a:lstStyle/>
        <a:p>
          <a:endParaRPr lang="es-CO"/>
        </a:p>
      </dgm:t>
    </dgm:pt>
    <dgm:pt modelId="{BCC44860-C527-4AB4-80B1-3F4939F67233}" type="pres">
      <dgm:prSet presAssocID="{288FD843-A010-4DC8-B7EA-1FE76FA1B484}" presName="ParentText" presStyleLbl="node1" presStyleIdx="3" presStyleCnt="8" custLinFactNeighborX="-60068" custLinFactNeighborY="1619">
        <dgm:presLayoutVars>
          <dgm:chMax val="1"/>
          <dgm:chPref val="1"/>
          <dgm:bulletEnabled val="1"/>
        </dgm:presLayoutVars>
      </dgm:prSet>
      <dgm:spPr/>
      <dgm:t>
        <a:bodyPr/>
        <a:lstStyle/>
        <a:p>
          <a:endParaRPr lang="es-CO"/>
        </a:p>
      </dgm:t>
    </dgm:pt>
    <dgm:pt modelId="{7E963AA4-F535-4111-A649-CF2827D50750}" type="pres">
      <dgm:prSet presAssocID="{288FD843-A010-4DC8-B7EA-1FE76FA1B484}" presName="ChildText" presStyleLbl="revTx" presStyleIdx="3" presStyleCnt="7" custScaleX="522191" custLinFactX="57729" custLinFactNeighborX="100000" custLinFactNeighborY="-21007">
        <dgm:presLayoutVars>
          <dgm:chMax val="0"/>
          <dgm:chPref val="0"/>
          <dgm:bulletEnabled val="1"/>
        </dgm:presLayoutVars>
      </dgm:prSet>
      <dgm:spPr/>
      <dgm:t>
        <a:bodyPr/>
        <a:lstStyle/>
        <a:p>
          <a:endParaRPr lang="es-CO"/>
        </a:p>
      </dgm:t>
    </dgm:pt>
    <dgm:pt modelId="{26B0070D-49A5-45D9-89A8-516D5FF4623D}" type="pres">
      <dgm:prSet presAssocID="{3AAB9582-403C-42E3-A60F-7FFE2918431E}" presName="sibTrans" presStyleCnt="0"/>
      <dgm:spPr/>
      <dgm:t>
        <a:bodyPr/>
        <a:lstStyle/>
        <a:p>
          <a:endParaRPr lang="es-CO"/>
        </a:p>
      </dgm:t>
    </dgm:pt>
    <dgm:pt modelId="{53DA40DA-2326-441D-92E3-3A0778FE4FFE}" type="pres">
      <dgm:prSet presAssocID="{0DC47DF1-6B72-4A30-9042-C16D2A91BFEF}" presName="composite" presStyleCnt="0"/>
      <dgm:spPr/>
      <dgm:t>
        <a:bodyPr/>
        <a:lstStyle/>
        <a:p>
          <a:endParaRPr lang="es-CO"/>
        </a:p>
      </dgm:t>
    </dgm:pt>
    <dgm:pt modelId="{A424DD7A-11BA-44D2-AAAE-406F4B5699DF}" type="pres">
      <dgm:prSet presAssocID="{0DC47DF1-6B72-4A30-9042-C16D2A91BFEF}" presName="bentUpArrow1" presStyleLbl="alignImgPlace1" presStyleIdx="4" presStyleCnt="7"/>
      <dgm:spPr/>
      <dgm:t>
        <a:bodyPr/>
        <a:lstStyle/>
        <a:p>
          <a:endParaRPr lang="es-CO"/>
        </a:p>
      </dgm:t>
    </dgm:pt>
    <dgm:pt modelId="{6EB9760E-6884-4721-B219-E0675EAD6355}" type="pres">
      <dgm:prSet presAssocID="{0DC47DF1-6B72-4A30-9042-C16D2A91BFEF}" presName="ParentText" presStyleLbl="node1" presStyleIdx="4" presStyleCnt="8" custLinFactNeighborX="-43298" custLinFactNeighborY="3639">
        <dgm:presLayoutVars>
          <dgm:chMax val="1"/>
          <dgm:chPref val="1"/>
          <dgm:bulletEnabled val="1"/>
        </dgm:presLayoutVars>
      </dgm:prSet>
      <dgm:spPr/>
      <dgm:t>
        <a:bodyPr/>
        <a:lstStyle/>
        <a:p>
          <a:endParaRPr lang="es-CO"/>
        </a:p>
      </dgm:t>
    </dgm:pt>
    <dgm:pt modelId="{D0C615D1-5DB1-4E51-824D-314E036208F8}" type="pres">
      <dgm:prSet presAssocID="{0DC47DF1-6B72-4A30-9042-C16D2A91BFEF}" presName="ChildText" presStyleLbl="revTx" presStyleIdx="4" presStyleCnt="7" custScaleX="539838" custLinFactX="99889" custLinFactNeighborX="100000" custLinFactNeighborY="-5499">
        <dgm:presLayoutVars>
          <dgm:chMax val="0"/>
          <dgm:chPref val="0"/>
          <dgm:bulletEnabled val="1"/>
        </dgm:presLayoutVars>
      </dgm:prSet>
      <dgm:spPr/>
      <dgm:t>
        <a:bodyPr/>
        <a:lstStyle/>
        <a:p>
          <a:endParaRPr lang="es-CO"/>
        </a:p>
      </dgm:t>
    </dgm:pt>
    <dgm:pt modelId="{BAA6C644-9D3C-40E2-8C3D-6A9B9D318117}" type="pres">
      <dgm:prSet presAssocID="{3F18CB10-9659-41F8-B678-43133C5052F6}" presName="sibTrans" presStyleCnt="0"/>
      <dgm:spPr/>
      <dgm:t>
        <a:bodyPr/>
        <a:lstStyle/>
        <a:p>
          <a:endParaRPr lang="es-CO"/>
        </a:p>
      </dgm:t>
    </dgm:pt>
    <dgm:pt modelId="{B5EF41E1-1DCC-4513-BE6B-FE247175E365}" type="pres">
      <dgm:prSet presAssocID="{576B64D3-16B3-49C0-9C87-6B8D0F42B1A2}" presName="composite" presStyleCnt="0"/>
      <dgm:spPr/>
      <dgm:t>
        <a:bodyPr/>
        <a:lstStyle/>
        <a:p>
          <a:endParaRPr lang="es-CO"/>
        </a:p>
      </dgm:t>
    </dgm:pt>
    <dgm:pt modelId="{43BD40D2-8539-447E-AFA9-335DBBCA65B7}" type="pres">
      <dgm:prSet presAssocID="{576B64D3-16B3-49C0-9C87-6B8D0F42B1A2}" presName="bentUpArrow1" presStyleLbl="alignImgPlace1" presStyleIdx="5" presStyleCnt="7"/>
      <dgm:spPr/>
      <dgm:t>
        <a:bodyPr/>
        <a:lstStyle/>
        <a:p>
          <a:endParaRPr lang="es-CO"/>
        </a:p>
      </dgm:t>
    </dgm:pt>
    <dgm:pt modelId="{425AC5D2-ECFC-4E8B-929D-013C2EA73AB4}" type="pres">
      <dgm:prSet presAssocID="{576B64D3-16B3-49C0-9C87-6B8D0F42B1A2}" presName="ParentText" presStyleLbl="node1" presStyleIdx="5" presStyleCnt="8" custLinFactNeighborX="776" custLinFactNeighborY="22961">
        <dgm:presLayoutVars>
          <dgm:chMax val="1"/>
          <dgm:chPref val="1"/>
          <dgm:bulletEnabled val="1"/>
        </dgm:presLayoutVars>
      </dgm:prSet>
      <dgm:spPr/>
      <dgm:t>
        <a:bodyPr/>
        <a:lstStyle/>
        <a:p>
          <a:endParaRPr lang="es-CO"/>
        </a:p>
      </dgm:t>
    </dgm:pt>
    <dgm:pt modelId="{901744BF-7D8D-4158-8B53-034EBE905271}" type="pres">
      <dgm:prSet presAssocID="{576B64D3-16B3-49C0-9C87-6B8D0F42B1A2}" presName="ChildText" presStyleLbl="revTx" presStyleIdx="5" presStyleCnt="7" custScaleX="433290" custLinFactX="100000" custLinFactNeighborX="120618" custLinFactNeighborY="4502">
        <dgm:presLayoutVars>
          <dgm:chMax val="0"/>
          <dgm:chPref val="0"/>
          <dgm:bulletEnabled val="1"/>
        </dgm:presLayoutVars>
      </dgm:prSet>
      <dgm:spPr/>
      <dgm:t>
        <a:bodyPr/>
        <a:lstStyle/>
        <a:p>
          <a:endParaRPr lang="es-CO"/>
        </a:p>
      </dgm:t>
    </dgm:pt>
    <dgm:pt modelId="{0EF1CE0B-CD96-4C38-A99A-C2CA9482B27E}" type="pres">
      <dgm:prSet presAssocID="{8828E4E7-FAE4-438A-84DF-D71A488D6AC8}" presName="sibTrans" presStyleCnt="0"/>
      <dgm:spPr/>
      <dgm:t>
        <a:bodyPr/>
        <a:lstStyle/>
        <a:p>
          <a:endParaRPr lang="es-CO"/>
        </a:p>
      </dgm:t>
    </dgm:pt>
    <dgm:pt modelId="{CA43B40D-2900-4863-9E5F-727135AF0889}" type="pres">
      <dgm:prSet presAssocID="{13003F4A-9D24-4C3E-B890-52F2C1E4B701}" presName="composite" presStyleCnt="0"/>
      <dgm:spPr/>
      <dgm:t>
        <a:bodyPr/>
        <a:lstStyle/>
        <a:p>
          <a:endParaRPr lang="es-CO"/>
        </a:p>
      </dgm:t>
    </dgm:pt>
    <dgm:pt modelId="{5DCCCAA8-A35F-43EE-A23C-1FE86A508CDD}" type="pres">
      <dgm:prSet presAssocID="{13003F4A-9D24-4C3E-B890-52F2C1E4B701}" presName="bentUpArrow1" presStyleLbl="alignImgPlace1" presStyleIdx="6" presStyleCnt="7"/>
      <dgm:spPr/>
      <dgm:t>
        <a:bodyPr/>
        <a:lstStyle/>
        <a:p>
          <a:endParaRPr lang="es-CO"/>
        </a:p>
      </dgm:t>
    </dgm:pt>
    <dgm:pt modelId="{7BCD1E92-04C8-4E25-9713-6C2E4871C7DC}" type="pres">
      <dgm:prSet presAssocID="{13003F4A-9D24-4C3E-B890-52F2C1E4B701}" presName="ParentText" presStyleLbl="node1" presStyleIdx="6" presStyleCnt="8" custLinFactNeighborX="20375" custLinFactNeighborY="21832">
        <dgm:presLayoutVars>
          <dgm:chMax val="1"/>
          <dgm:chPref val="1"/>
          <dgm:bulletEnabled val="1"/>
        </dgm:presLayoutVars>
      </dgm:prSet>
      <dgm:spPr/>
      <dgm:t>
        <a:bodyPr/>
        <a:lstStyle/>
        <a:p>
          <a:endParaRPr lang="es-CO"/>
        </a:p>
      </dgm:t>
    </dgm:pt>
    <dgm:pt modelId="{E453ED43-2BDC-4303-8F2D-462BD75926D7}" type="pres">
      <dgm:prSet presAssocID="{13003F4A-9D24-4C3E-B890-52F2C1E4B701}" presName="ChildText" presStyleLbl="revTx" presStyleIdx="6" presStyleCnt="7">
        <dgm:presLayoutVars>
          <dgm:chMax val="0"/>
          <dgm:chPref val="0"/>
          <dgm:bulletEnabled val="1"/>
        </dgm:presLayoutVars>
      </dgm:prSet>
      <dgm:spPr/>
      <dgm:t>
        <a:bodyPr/>
        <a:lstStyle/>
        <a:p>
          <a:endParaRPr lang="es-CO"/>
        </a:p>
      </dgm:t>
    </dgm:pt>
    <dgm:pt modelId="{FE8F03CD-FED4-4090-88AC-9B03E8B6C413}" type="pres">
      <dgm:prSet presAssocID="{B14DC2E0-E4CB-48C7-A281-13D2D643F80B}" presName="sibTrans" presStyleCnt="0"/>
      <dgm:spPr/>
      <dgm:t>
        <a:bodyPr/>
        <a:lstStyle/>
        <a:p>
          <a:endParaRPr lang="es-CO"/>
        </a:p>
      </dgm:t>
    </dgm:pt>
    <dgm:pt modelId="{78678EB3-A5B5-4B9E-826D-3DF30E2EDBED}" type="pres">
      <dgm:prSet presAssocID="{C1516B0B-B670-4A1E-B604-EFE73F3415AD}" presName="composite" presStyleCnt="0"/>
      <dgm:spPr/>
      <dgm:t>
        <a:bodyPr/>
        <a:lstStyle/>
        <a:p>
          <a:endParaRPr lang="es-CO"/>
        </a:p>
      </dgm:t>
    </dgm:pt>
    <dgm:pt modelId="{90F5C0C2-38B8-4CC3-A1B5-8A3D9CCB39D0}" type="pres">
      <dgm:prSet presAssocID="{C1516B0B-B670-4A1E-B604-EFE73F3415AD}" presName="ParentText" presStyleLbl="node1" presStyleIdx="7" presStyleCnt="8" custLinFactNeighborX="16555" custLinFactNeighborY="18193">
        <dgm:presLayoutVars>
          <dgm:chMax val="1"/>
          <dgm:chPref val="1"/>
          <dgm:bulletEnabled val="1"/>
        </dgm:presLayoutVars>
      </dgm:prSet>
      <dgm:spPr/>
      <dgm:t>
        <a:bodyPr/>
        <a:lstStyle/>
        <a:p>
          <a:endParaRPr lang="es-CO"/>
        </a:p>
      </dgm:t>
    </dgm:pt>
  </dgm:ptLst>
  <dgm:cxnLst>
    <dgm:cxn modelId="{7CFA5031-0501-4D2B-BBFF-C3FF40393519}" srcId="{ECA88E50-8BF5-411C-98D1-DF19E2EFC62D}" destId="{288FD843-A010-4DC8-B7EA-1FE76FA1B484}" srcOrd="3" destOrd="0" parTransId="{6B776A65-B595-4DEA-B1DA-9E07E3F9A131}" sibTransId="{3AAB9582-403C-42E3-A60F-7FFE2918431E}"/>
    <dgm:cxn modelId="{CD0784A4-C488-440B-A919-13B27F70E910}" srcId="{576B64D3-16B3-49C0-9C87-6B8D0F42B1A2}" destId="{4B378754-677E-4621-8A78-30156502B516}" srcOrd="0" destOrd="0" parTransId="{44446E61-433B-47E5-9DEB-F5496482198E}" sibTransId="{BDE5CD8B-7687-4DFD-B79F-9BC75701E5E9}"/>
    <dgm:cxn modelId="{D0E2CC8F-EB3F-4F65-8E0F-A23437CBFF39}" srcId="{ECA88E50-8BF5-411C-98D1-DF19E2EFC62D}" destId="{79E70135-573F-43D2-9156-1E3FDFB9FD79}" srcOrd="2" destOrd="0" parTransId="{88E330E4-881C-46DA-94F5-8B2254423282}" sibTransId="{00E37F6A-E88E-42B0-AB1A-DE158AE1EA08}"/>
    <dgm:cxn modelId="{CEC2D21E-21B0-4E7D-8112-6ECD06A2268F}" srcId="{ECA88E50-8BF5-411C-98D1-DF19E2EFC62D}" destId="{C1516B0B-B670-4A1E-B604-EFE73F3415AD}" srcOrd="7" destOrd="0" parTransId="{957059C6-B022-4C5F-8238-E3350602E548}" sibTransId="{A77AC03C-B0A7-46BC-8910-0EDAFB60ABD1}"/>
    <dgm:cxn modelId="{22183322-4CA7-4EC3-941C-4E04D54EFC70}" type="presOf" srcId="{FE5B5917-1A35-43F8-AF8F-8605C1241BFD}" destId="{7E963AA4-F535-4111-A649-CF2827D50750}" srcOrd="0" destOrd="0" presId="urn:microsoft.com/office/officeart/2005/8/layout/StepDownProcess"/>
    <dgm:cxn modelId="{F8E2136D-7C7D-4617-BEF9-5F21FB483051}" type="presOf" srcId="{1F77946D-D770-4CC7-B7AB-F16E478E46B4}" destId="{389752D2-F0F2-408A-BC52-185B21BDC188}" srcOrd="0" destOrd="0" presId="urn:microsoft.com/office/officeart/2005/8/layout/StepDownProcess"/>
    <dgm:cxn modelId="{BD00D5C8-EB23-4902-8F2B-AC4CF06D17B5}" srcId="{0DC47DF1-6B72-4A30-9042-C16D2A91BFEF}" destId="{024F4B39-FE62-452C-96B4-6425C2AA5648}" srcOrd="0" destOrd="0" parTransId="{78B314D0-E0A2-45D3-ABC2-0B85558288AF}" sibTransId="{6612D240-36CD-4BF2-AF67-72A2B22593CE}"/>
    <dgm:cxn modelId="{F95E62F8-7EDD-4098-8381-71C348791672}" srcId="{ECA88E50-8BF5-411C-98D1-DF19E2EFC62D}" destId="{BF030298-312D-4DB2-8F36-BC57FEFE0164}" srcOrd="1" destOrd="0" parTransId="{B9D961EC-924E-423E-9347-067662E00086}" sibTransId="{C8038493-9F4C-4036-A3FC-E22AF5615889}"/>
    <dgm:cxn modelId="{ABE18143-97A1-4E3D-9D6B-F45E27B3BE36}" srcId="{ECA88E50-8BF5-411C-98D1-DF19E2EFC62D}" destId="{0DC47DF1-6B72-4A30-9042-C16D2A91BFEF}" srcOrd="4" destOrd="0" parTransId="{2BBE29A7-2D30-40F2-8ED9-1A0FB69AE1FD}" sibTransId="{3F18CB10-9659-41F8-B678-43133C5052F6}"/>
    <dgm:cxn modelId="{2066CA22-4C39-4B6A-A6B8-EF79C250A1DB}" type="presOf" srcId="{024F4B39-FE62-452C-96B4-6425C2AA5648}" destId="{D0C615D1-5DB1-4E51-824D-314E036208F8}" srcOrd="0" destOrd="0" presId="urn:microsoft.com/office/officeart/2005/8/layout/StepDownProcess"/>
    <dgm:cxn modelId="{2D4C0298-664D-4B07-B0B6-45BA67248119}" srcId="{ECA88E50-8BF5-411C-98D1-DF19E2EFC62D}" destId="{13003F4A-9D24-4C3E-B890-52F2C1E4B701}" srcOrd="6" destOrd="0" parTransId="{A8D2D0C3-1D3B-4B1A-A8BF-CE5A95A7DDA9}" sibTransId="{B14DC2E0-E4CB-48C7-A281-13D2D643F80B}"/>
    <dgm:cxn modelId="{6F199FA6-7D21-43EA-B6E3-BE7798CC9D30}" type="presOf" srcId="{79E70135-573F-43D2-9156-1E3FDFB9FD79}" destId="{F4C09814-F3EB-4195-A172-49CCC49417AF}" srcOrd="0" destOrd="0" presId="urn:microsoft.com/office/officeart/2005/8/layout/StepDownProcess"/>
    <dgm:cxn modelId="{593F0D50-BE6A-4B22-8730-7CDB14958CD9}" srcId="{ECA88E50-8BF5-411C-98D1-DF19E2EFC62D}" destId="{3E9EAA8D-798E-4D9A-8DA6-6ACCF7CB313C}" srcOrd="0" destOrd="0" parTransId="{38CE780F-42C1-4B5B-AE72-79B50434E082}" sibTransId="{D9C49153-8044-4E0C-955A-483289FDCAE0}"/>
    <dgm:cxn modelId="{22A041F8-FFF3-41D7-94F2-8DDD84AF7EDD}" type="presOf" srcId="{3E9EAA8D-798E-4D9A-8DA6-6ACCF7CB313C}" destId="{9B0D01B6-BA64-4BE7-A343-C49200629AC0}" srcOrd="0" destOrd="0" presId="urn:microsoft.com/office/officeart/2005/8/layout/StepDownProcess"/>
    <dgm:cxn modelId="{B93A95FF-722F-44F1-BE8D-B8428A8B5557}" type="presOf" srcId="{0DC47DF1-6B72-4A30-9042-C16D2A91BFEF}" destId="{6EB9760E-6884-4721-B219-E0675EAD6355}" srcOrd="0" destOrd="0" presId="urn:microsoft.com/office/officeart/2005/8/layout/StepDownProcess"/>
    <dgm:cxn modelId="{7EFBDA3D-8DA4-4C33-B4E4-1AFFEC7453F9}" type="presOf" srcId="{274316FB-4CF6-4D55-8B10-3C69A3A088B6}" destId="{9BC6501A-DD8D-4BA8-BD3C-C32DA7034ACA}" srcOrd="0" destOrd="0" presId="urn:microsoft.com/office/officeart/2005/8/layout/StepDownProcess"/>
    <dgm:cxn modelId="{AE83D53C-15E7-46CA-BB59-3B38845FF509}" type="presOf" srcId="{576B64D3-16B3-49C0-9C87-6B8D0F42B1A2}" destId="{425AC5D2-ECFC-4E8B-929D-013C2EA73AB4}" srcOrd="0" destOrd="0" presId="urn:microsoft.com/office/officeart/2005/8/layout/StepDownProcess"/>
    <dgm:cxn modelId="{9035C9D1-9433-494A-8A05-4AF0D94B4777}" type="presOf" srcId="{4B378754-677E-4621-8A78-30156502B516}" destId="{901744BF-7D8D-4158-8B53-034EBE905271}" srcOrd="0" destOrd="0" presId="urn:microsoft.com/office/officeart/2005/8/layout/StepDownProcess"/>
    <dgm:cxn modelId="{C1BF3536-BAD9-4EDB-84C2-B09E419D72A3}" srcId="{ECA88E50-8BF5-411C-98D1-DF19E2EFC62D}" destId="{576B64D3-16B3-49C0-9C87-6B8D0F42B1A2}" srcOrd="5" destOrd="0" parTransId="{5A7CF755-AA4A-4ED2-B4CF-663EBBFBE1B1}" sibTransId="{8828E4E7-FAE4-438A-84DF-D71A488D6AC8}"/>
    <dgm:cxn modelId="{DAEEFA9A-B357-4069-A725-B48FCA0FFF38}" type="presOf" srcId="{13003F4A-9D24-4C3E-B890-52F2C1E4B701}" destId="{7BCD1E92-04C8-4E25-9713-6C2E4871C7DC}" srcOrd="0" destOrd="0" presId="urn:microsoft.com/office/officeart/2005/8/layout/StepDownProcess"/>
    <dgm:cxn modelId="{66E950DD-3513-4189-9E9E-7DB2378D0BFF}" type="presOf" srcId="{288FD843-A010-4DC8-B7EA-1FE76FA1B484}" destId="{BCC44860-C527-4AB4-80B1-3F4939F67233}" srcOrd="0" destOrd="0" presId="urn:microsoft.com/office/officeart/2005/8/layout/StepDownProcess"/>
    <dgm:cxn modelId="{D76F756F-D915-4E13-9A3F-DF7C56267021}" type="presOf" srcId="{C1516B0B-B670-4A1E-B604-EFE73F3415AD}" destId="{90F5C0C2-38B8-4CC3-A1B5-8A3D9CCB39D0}" srcOrd="0" destOrd="0" presId="urn:microsoft.com/office/officeart/2005/8/layout/StepDownProcess"/>
    <dgm:cxn modelId="{872A59C9-6683-4787-B950-979F68C6D8B7}" type="presOf" srcId="{BF030298-312D-4DB2-8F36-BC57FEFE0164}" destId="{62741383-482C-4A8C-9734-C342EE6D8222}" srcOrd="0" destOrd="0" presId="urn:microsoft.com/office/officeart/2005/8/layout/StepDownProcess"/>
    <dgm:cxn modelId="{6FEFEB32-7548-48A5-8054-0D228D8B4D58}" srcId="{79E70135-573F-43D2-9156-1E3FDFB9FD79}" destId="{274316FB-4CF6-4D55-8B10-3C69A3A088B6}" srcOrd="0" destOrd="0" parTransId="{60AC639E-D0A8-46B3-819E-735232A28DCF}" sibTransId="{F4FF027C-59BF-4993-A681-052248CDCC36}"/>
    <dgm:cxn modelId="{01EE9580-FAAE-4843-A22D-06610A54EB11}" srcId="{288FD843-A010-4DC8-B7EA-1FE76FA1B484}" destId="{FE5B5917-1A35-43F8-AF8F-8605C1241BFD}" srcOrd="0" destOrd="0" parTransId="{AB824FBF-BFA4-4EA3-8A28-93BD67D624A1}" sibTransId="{53806EFB-1F16-440E-A05B-C40D73E87C6B}"/>
    <dgm:cxn modelId="{F10A2C8E-1C66-48D0-8DE1-1370675C8468}" srcId="{3E9EAA8D-798E-4D9A-8DA6-6ACCF7CB313C}" destId="{1F77946D-D770-4CC7-B7AB-F16E478E46B4}" srcOrd="0" destOrd="0" parTransId="{CC8DC37D-6C48-4CED-A0C2-A3F8AD0C3128}" sibTransId="{272E1A8B-409A-448F-994D-4F7B7F226223}"/>
    <dgm:cxn modelId="{A801B3E8-D5E0-4AEB-83F7-4E70F7F4D20F}" type="presOf" srcId="{ECA88E50-8BF5-411C-98D1-DF19E2EFC62D}" destId="{4913FD6E-A1A9-4D9A-85CF-8711C83E4462}" srcOrd="0" destOrd="0" presId="urn:microsoft.com/office/officeart/2005/8/layout/StepDownProcess"/>
    <dgm:cxn modelId="{678B4635-5351-4054-ABCB-CC80AD4BCCC7}" type="presParOf" srcId="{4913FD6E-A1A9-4D9A-85CF-8711C83E4462}" destId="{FF090CDA-C697-4CAF-AC79-3AB71173D4D4}" srcOrd="0" destOrd="0" presId="urn:microsoft.com/office/officeart/2005/8/layout/StepDownProcess"/>
    <dgm:cxn modelId="{29C899CD-38FD-4385-AEE8-1111EF0FDC2C}" type="presParOf" srcId="{FF090CDA-C697-4CAF-AC79-3AB71173D4D4}" destId="{BA7E81D4-FA93-43EC-AF15-29F720A8963F}" srcOrd="0" destOrd="0" presId="urn:microsoft.com/office/officeart/2005/8/layout/StepDownProcess"/>
    <dgm:cxn modelId="{4B348F9B-4265-41E6-82ED-9B3CD0F8FDC1}" type="presParOf" srcId="{FF090CDA-C697-4CAF-AC79-3AB71173D4D4}" destId="{9B0D01B6-BA64-4BE7-A343-C49200629AC0}" srcOrd="1" destOrd="0" presId="urn:microsoft.com/office/officeart/2005/8/layout/StepDownProcess"/>
    <dgm:cxn modelId="{88420EFC-5F72-4717-8CD5-7A7A9849241D}" type="presParOf" srcId="{FF090CDA-C697-4CAF-AC79-3AB71173D4D4}" destId="{389752D2-F0F2-408A-BC52-185B21BDC188}" srcOrd="2" destOrd="0" presId="urn:microsoft.com/office/officeart/2005/8/layout/StepDownProcess"/>
    <dgm:cxn modelId="{B0CBE131-4B58-47AA-9743-C85E1368274C}" type="presParOf" srcId="{4913FD6E-A1A9-4D9A-85CF-8711C83E4462}" destId="{972D71B2-3352-40A5-B633-CD389043F64D}" srcOrd="1" destOrd="0" presId="urn:microsoft.com/office/officeart/2005/8/layout/StepDownProcess"/>
    <dgm:cxn modelId="{DD8197B5-14E9-4A74-A8E8-A268CD7DBDF5}" type="presParOf" srcId="{4913FD6E-A1A9-4D9A-85CF-8711C83E4462}" destId="{31040CCC-4475-4418-A373-5637EFCD82BC}" srcOrd="2" destOrd="0" presId="urn:microsoft.com/office/officeart/2005/8/layout/StepDownProcess"/>
    <dgm:cxn modelId="{D76251E4-D516-461A-9908-37E8E1E303F1}" type="presParOf" srcId="{31040CCC-4475-4418-A373-5637EFCD82BC}" destId="{FA3CD80B-70C4-4B4F-9EE1-BCEDDFBE4AFC}" srcOrd="0" destOrd="0" presId="urn:microsoft.com/office/officeart/2005/8/layout/StepDownProcess"/>
    <dgm:cxn modelId="{C020BF5E-90CC-4C29-9130-2BAE1567B005}" type="presParOf" srcId="{31040CCC-4475-4418-A373-5637EFCD82BC}" destId="{62741383-482C-4A8C-9734-C342EE6D8222}" srcOrd="1" destOrd="0" presId="urn:microsoft.com/office/officeart/2005/8/layout/StepDownProcess"/>
    <dgm:cxn modelId="{47F01A02-30CB-4C59-AF21-92FB459623D4}" type="presParOf" srcId="{31040CCC-4475-4418-A373-5637EFCD82BC}" destId="{26D527F0-F8E2-48D6-BD82-0C184B53EAB7}" srcOrd="2" destOrd="0" presId="urn:microsoft.com/office/officeart/2005/8/layout/StepDownProcess"/>
    <dgm:cxn modelId="{7ADB7893-3F2A-4B27-A48F-D26ECD1E433D}" type="presParOf" srcId="{4913FD6E-A1A9-4D9A-85CF-8711C83E4462}" destId="{17D29E82-E2FF-48F1-AEE9-AD3A0EB4FFC5}" srcOrd="3" destOrd="0" presId="urn:microsoft.com/office/officeart/2005/8/layout/StepDownProcess"/>
    <dgm:cxn modelId="{CA257DD2-C148-447C-9A13-CFFFD22D1D29}" type="presParOf" srcId="{4913FD6E-A1A9-4D9A-85CF-8711C83E4462}" destId="{582AED2C-32E0-4556-BAE3-CF992916EFA7}" srcOrd="4" destOrd="0" presId="urn:microsoft.com/office/officeart/2005/8/layout/StepDownProcess"/>
    <dgm:cxn modelId="{2A832E0D-6EBF-4440-B339-C49A9FE69642}" type="presParOf" srcId="{582AED2C-32E0-4556-BAE3-CF992916EFA7}" destId="{D4163A0A-1995-422A-987F-A442BDF89320}" srcOrd="0" destOrd="0" presId="urn:microsoft.com/office/officeart/2005/8/layout/StepDownProcess"/>
    <dgm:cxn modelId="{9F3DA5F2-C633-4645-879F-4525325F5A21}" type="presParOf" srcId="{582AED2C-32E0-4556-BAE3-CF992916EFA7}" destId="{F4C09814-F3EB-4195-A172-49CCC49417AF}" srcOrd="1" destOrd="0" presId="urn:microsoft.com/office/officeart/2005/8/layout/StepDownProcess"/>
    <dgm:cxn modelId="{3206BD9F-6416-4F9E-B5F3-EE3A56F6A887}" type="presParOf" srcId="{582AED2C-32E0-4556-BAE3-CF992916EFA7}" destId="{9BC6501A-DD8D-4BA8-BD3C-C32DA7034ACA}" srcOrd="2" destOrd="0" presId="urn:microsoft.com/office/officeart/2005/8/layout/StepDownProcess"/>
    <dgm:cxn modelId="{3E53AD31-074F-4942-BAB4-F63B48610E94}" type="presParOf" srcId="{4913FD6E-A1A9-4D9A-85CF-8711C83E4462}" destId="{4CB5791B-6B0D-4677-BD97-AE29AD9A3C4F}" srcOrd="5" destOrd="0" presId="urn:microsoft.com/office/officeart/2005/8/layout/StepDownProcess"/>
    <dgm:cxn modelId="{586E6F95-E003-4B53-9A76-36CED100CA25}" type="presParOf" srcId="{4913FD6E-A1A9-4D9A-85CF-8711C83E4462}" destId="{DA5C68D1-3E15-460A-8EAA-E606F4FB4C5A}" srcOrd="6" destOrd="0" presId="urn:microsoft.com/office/officeart/2005/8/layout/StepDownProcess"/>
    <dgm:cxn modelId="{8282A644-AA06-4562-B0F3-FB1EFF23A58D}" type="presParOf" srcId="{DA5C68D1-3E15-460A-8EAA-E606F4FB4C5A}" destId="{365FA16B-F702-4B21-AC8E-3B84C8C38D82}" srcOrd="0" destOrd="0" presId="urn:microsoft.com/office/officeart/2005/8/layout/StepDownProcess"/>
    <dgm:cxn modelId="{29761EAB-D90C-4BB3-8D24-99C98750CC3F}" type="presParOf" srcId="{DA5C68D1-3E15-460A-8EAA-E606F4FB4C5A}" destId="{BCC44860-C527-4AB4-80B1-3F4939F67233}" srcOrd="1" destOrd="0" presId="urn:microsoft.com/office/officeart/2005/8/layout/StepDownProcess"/>
    <dgm:cxn modelId="{E7D17A99-5C82-4570-B2DF-B341F47495DF}" type="presParOf" srcId="{DA5C68D1-3E15-460A-8EAA-E606F4FB4C5A}" destId="{7E963AA4-F535-4111-A649-CF2827D50750}" srcOrd="2" destOrd="0" presId="urn:microsoft.com/office/officeart/2005/8/layout/StepDownProcess"/>
    <dgm:cxn modelId="{0F2AB1D1-78DB-47DE-BA2F-72E8DBBF90AB}" type="presParOf" srcId="{4913FD6E-A1A9-4D9A-85CF-8711C83E4462}" destId="{26B0070D-49A5-45D9-89A8-516D5FF4623D}" srcOrd="7" destOrd="0" presId="urn:microsoft.com/office/officeart/2005/8/layout/StepDownProcess"/>
    <dgm:cxn modelId="{DDB20457-29F7-466E-BEE7-F60292E65C02}" type="presParOf" srcId="{4913FD6E-A1A9-4D9A-85CF-8711C83E4462}" destId="{53DA40DA-2326-441D-92E3-3A0778FE4FFE}" srcOrd="8" destOrd="0" presId="urn:microsoft.com/office/officeart/2005/8/layout/StepDownProcess"/>
    <dgm:cxn modelId="{8162AC07-FAB4-4F46-BB44-091B8FC5BA99}" type="presParOf" srcId="{53DA40DA-2326-441D-92E3-3A0778FE4FFE}" destId="{A424DD7A-11BA-44D2-AAAE-406F4B5699DF}" srcOrd="0" destOrd="0" presId="urn:microsoft.com/office/officeart/2005/8/layout/StepDownProcess"/>
    <dgm:cxn modelId="{149A1784-AD4E-4C27-B4DA-F41844069658}" type="presParOf" srcId="{53DA40DA-2326-441D-92E3-3A0778FE4FFE}" destId="{6EB9760E-6884-4721-B219-E0675EAD6355}" srcOrd="1" destOrd="0" presId="urn:microsoft.com/office/officeart/2005/8/layout/StepDownProcess"/>
    <dgm:cxn modelId="{E50BE67B-D963-4FF7-95F6-E33FEA73D471}" type="presParOf" srcId="{53DA40DA-2326-441D-92E3-3A0778FE4FFE}" destId="{D0C615D1-5DB1-4E51-824D-314E036208F8}" srcOrd="2" destOrd="0" presId="urn:microsoft.com/office/officeart/2005/8/layout/StepDownProcess"/>
    <dgm:cxn modelId="{A2BFE1DF-A174-4311-B7DE-2CF8AC3A0594}" type="presParOf" srcId="{4913FD6E-A1A9-4D9A-85CF-8711C83E4462}" destId="{BAA6C644-9D3C-40E2-8C3D-6A9B9D318117}" srcOrd="9" destOrd="0" presId="urn:microsoft.com/office/officeart/2005/8/layout/StepDownProcess"/>
    <dgm:cxn modelId="{FE301D5A-D524-4E67-AB65-34B8052A540A}" type="presParOf" srcId="{4913FD6E-A1A9-4D9A-85CF-8711C83E4462}" destId="{B5EF41E1-1DCC-4513-BE6B-FE247175E365}" srcOrd="10" destOrd="0" presId="urn:microsoft.com/office/officeart/2005/8/layout/StepDownProcess"/>
    <dgm:cxn modelId="{20A89569-1849-47A1-A0D0-363C6EC10D6F}" type="presParOf" srcId="{B5EF41E1-1DCC-4513-BE6B-FE247175E365}" destId="{43BD40D2-8539-447E-AFA9-335DBBCA65B7}" srcOrd="0" destOrd="0" presId="urn:microsoft.com/office/officeart/2005/8/layout/StepDownProcess"/>
    <dgm:cxn modelId="{5521AF44-0B95-41F9-A58B-F06E52946BDB}" type="presParOf" srcId="{B5EF41E1-1DCC-4513-BE6B-FE247175E365}" destId="{425AC5D2-ECFC-4E8B-929D-013C2EA73AB4}" srcOrd="1" destOrd="0" presId="urn:microsoft.com/office/officeart/2005/8/layout/StepDownProcess"/>
    <dgm:cxn modelId="{2FA7EB32-128D-4B58-9068-C1F7F876D527}" type="presParOf" srcId="{B5EF41E1-1DCC-4513-BE6B-FE247175E365}" destId="{901744BF-7D8D-4158-8B53-034EBE905271}" srcOrd="2" destOrd="0" presId="urn:microsoft.com/office/officeart/2005/8/layout/StepDownProcess"/>
    <dgm:cxn modelId="{42E0CDD2-ED51-464F-A1F8-5BD58CE3831F}" type="presParOf" srcId="{4913FD6E-A1A9-4D9A-85CF-8711C83E4462}" destId="{0EF1CE0B-CD96-4C38-A99A-C2CA9482B27E}" srcOrd="11" destOrd="0" presId="urn:microsoft.com/office/officeart/2005/8/layout/StepDownProcess"/>
    <dgm:cxn modelId="{CFB11CE4-47C6-45FD-B860-4EF5077152F9}" type="presParOf" srcId="{4913FD6E-A1A9-4D9A-85CF-8711C83E4462}" destId="{CA43B40D-2900-4863-9E5F-727135AF0889}" srcOrd="12" destOrd="0" presId="urn:microsoft.com/office/officeart/2005/8/layout/StepDownProcess"/>
    <dgm:cxn modelId="{869E3DFC-2208-4888-B032-435CC56F2E22}" type="presParOf" srcId="{CA43B40D-2900-4863-9E5F-727135AF0889}" destId="{5DCCCAA8-A35F-43EE-A23C-1FE86A508CDD}" srcOrd="0" destOrd="0" presId="urn:microsoft.com/office/officeart/2005/8/layout/StepDownProcess"/>
    <dgm:cxn modelId="{8429FC74-4501-46C1-B8A8-62ACFB8C55A6}" type="presParOf" srcId="{CA43B40D-2900-4863-9E5F-727135AF0889}" destId="{7BCD1E92-04C8-4E25-9713-6C2E4871C7DC}" srcOrd="1" destOrd="0" presId="urn:microsoft.com/office/officeart/2005/8/layout/StepDownProcess"/>
    <dgm:cxn modelId="{05341467-A0D7-476D-979B-CFED5DC108AC}" type="presParOf" srcId="{CA43B40D-2900-4863-9E5F-727135AF0889}" destId="{E453ED43-2BDC-4303-8F2D-462BD75926D7}" srcOrd="2" destOrd="0" presId="urn:microsoft.com/office/officeart/2005/8/layout/StepDownProcess"/>
    <dgm:cxn modelId="{C35C0920-8DC0-4C3B-AC09-EE465A33F701}" type="presParOf" srcId="{4913FD6E-A1A9-4D9A-85CF-8711C83E4462}" destId="{FE8F03CD-FED4-4090-88AC-9B03E8B6C413}" srcOrd="13" destOrd="0" presId="urn:microsoft.com/office/officeart/2005/8/layout/StepDownProcess"/>
    <dgm:cxn modelId="{750D16D4-5425-4489-A64D-1AA17E73C98C}" type="presParOf" srcId="{4913FD6E-A1A9-4D9A-85CF-8711C83E4462}" destId="{78678EB3-A5B5-4B9E-826D-3DF30E2EDBED}" srcOrd="14" destOrd="0" presId="urn:microsoft.com/office/officeart/2005/8/layout/StepDownProcess"/>
    <dgm:cxn modelId="{5C130472-AC2D-4911-B612-51BF13D6DC48}" type="presParOf" srcId="{78678EB3-A5B5-4B9E-826D-3DF30E2EDBED}" destId="{90F5C0C2-38B8-4CC3-A1B5-8A3D9CCB39D0}"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A712BF-0C32-41FE-B63B-3962C09781B5}"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s-CO"/>
        </a:p>
      </dgm:t>
    </dgm:pt>
    <dgm:pt modelId="{792B2A92-4307-428A-84E9-11A4427AC839}">
      <dgm:prSet phldrT="[Texto]"/>
      <dgm:spPr/>
      <dgm:t>
        <a:bodyPr/>
        <a:lstStyle/>
        <a:p>
          <a:r>
            <a:rPr lang="es-CO" dirty="0" smtClean="0"/>
            <a:t>PERSPECTIVA SERVICIOS</a:t>
          </a:r>
          <a:endParaRPr lang="es-CO" dirty="0"/>
        </a:p>
      </dgm:t>
    </dgm:pt>
    <dgm:pt modelId="{0232C915-9C31-4874-9793-29392B1A8B12}" type="parTrans" cxnId="{C78D8DD3-AA8F-4797-BC7F-4FC3593AFDA8}">
      <dgm:prSet/>
      <dgm:spPr/>
      <dgm:t>
        <a:bodyPr/>
        <a:lstStyle/>
        <a:p>
          <a:endParaRPr lang="es-CO"/>
        </a:p>
      </dgm:t>
    </dgm:pt>
    <dgm:pt modelId="{2C76DFB4-F397-4EF4-8E2F-7ACFF0C1FEC5}" type="sibTrans" cxnId="{C78D8DD3-AA8F-4797-BC7F-4FC3593AFDA8}">
      <dgm:prSet/>
      <dgm:spPr/>
      <dgm:t>
        <a:bodyPr/>
        <a:lstStyle/>
        <a:p>
          <a:endParaRPr lang="es-CO"/>
        </a:p>
      </dgm:t>
    </dgm:pt>
    <dgm:pt modelId="{C38D2EB1-76D9-42A5-A611-8F3B205C6678}">
      <dgm:prSet phldrT="[Texto]"/>
      <dgm:spPr/>
      <dgm:t>
        <a:bodyPr/>
        <a:lstStyle/>
        <a:p>
          <a:r>
            <a:rPr lang="es-CO" dirty="0" smtClean="0"/>
            <a:t>PERSPECTIVA PROCESOS INTERNOS</a:t>
          </a:r>
          <a:endParaRPr lang="es-CO" dirty="0"/>
        </a:p>
      </dgm:t>
    </dgm:pt>
    <dgm:pt modelId="{46D2D062-38B0-4E02-B3AD-A933867513CF}" type="parTrans" cxnId="{19BDC8B1-A79F-4392-8C94-AC6F7916C00A}">
      <dgm:prSet/>
      <dgm:spPr/>
      <dgm:t>
        <a:bodyPr/>
        <a:lstStyle/>
        <a:p>
          <a:endParaRPr lang="es-CO"/>
        </a:p>
      </dgm:t>
    </dgm:pt>
    <dgm:pt modelId="{3649109B-A2ED-4A2B-B2B8-2345F935A9CA}" type="sibTrans" cxnId="{19BDC8B1-A79F-4392-8C94-AC6F7916C00A}">
      <dgm:prSet/>
      <dgm:spPr/>
      <dgm:t>
        <a:bodyPr/>
        <a:lstStyle/>
        <a:p>
          <a:endParaRPr lang="es-CO"/>
        </a:p>
      </dgm:t>
    </dgm:pt>
    <dgm:pt modelId="{B0782E36-89A5-49AA-B9D2-FF3FA1893901}">
      <dgm:prSet phldrT="[Texto]"/>
      <dgm:spPr/>
      <dgm:t>
        <a:bodyPr/>
        <a:lstStyle/>
        <a:p>
          <a:r>
            <a:rPr lang="es-CO" dirty="0" smtClean="0"/>
            <a:t>PERSPECTIVA FINANCIERA</a:t>
          </a:r>
          <a:endParaRPr lang="es-CO" dirty="0"/>
        </a:p>
      </dgm:t>
    </dgm:pt>
    <dgm:pt modelId="{23ADB981-ED54-4EC4-9A8C-FCF54B8C3162}" type="parTrans" cxnId="{E5665D20-875F-424D-AE00-5AB77F48BFE6}">
      <dgm:prSet/>
      <dgm:spPr/>
      <dgm:t>
        <a:bodyPr/>
        <a:lstStyle/>
        <a:p>
          <a:endParaRPr lang="es-CO"/>
        </a:p>
      </dgm:t>
    </dgm:pt>
    <dgm:pt modelId="{96A47357-7466-4F35-98A6-4A2B71F79008}" type="sibTrans" cxnId="{E5665D20-875F-424D-AE00-5AB77F48BFE6}">
      <dgm:prSet/>
      <dgm:spPr/>
      <dgm:t>
        <a:bodyPr/>
        <a:lstStyle/>
        <a:p>
          <a:endParaRPr lang="es-CO"/>
        </a:p>
      </dgm:t>
    </dgm:pt>
    <dgm:pt modelId="{92A464D6-3F78-4987-9F45-CD508884F102}">
      <dgm:prSet phldrT="[Texto]"/>
      <dgm:spPr/>
      <dgm:t>
        <a:bodyPr/>
        <a:lstStyle/>
        <a:p>
          <a:r>
            <a:rPr lang="es-CO" dirty="0" smtClean="0"/>
            <a:t>PERSPECTIVA SISTEMA DE INFORMACION CRECIMIENTO DEL RRHH TECNOLOGIA E INFORMACION</a:t>
          </a:r>
          <a:endParaRPr lang="es-CO" dirty="0"/>
        </a:p>
      </dgm:t>
    </dgm:pt>
    <dgm:pt modelId="{FE39D4BD-426E-401F-B187-20663FB807AD}" type="parTrans" cxnId="{D52215CE-4AE7-445C-8209-394716359460}">
      <dgm:prSet/>
      <dgm:spPr/>
      <dgm:t>
        <a:bodyPr/>
        <a:lstStyle/>
        <a:p>
          <a:endParaRPr lang="es-CO"/>
        </a:p>
      </dgm:t>
    </dgm:pt>
    <dgm:pt modelId="{45AA84BF-EEA0-4166-BCC2-E737D111CD54}" type="sibTrans" cxnId="{D52215CE-4AE7-445C-8209-394716359460}">
      <dgm:prSet/>
      <dgm:spPr/>
      <dgm:t>
        <a:bodyPr/>
        <a:lstStyle/>
        <a:p>
          <a:endParaRPr lang="es-CO"/>
        </a:p>
      </dgm:t>
    </dgm:pt>
    <dgm:pt modelId="{9CC262E6-53D5-422F-9CD4-F9207A448F06}" type="pres">
      <dgm:prSet presAssocID="{81A712BF-0C32-41FE-B63B-3962C09781B5}" presName="outerComposite" presStyleCnt="0">
        <dgm:presLayoutVars>
          <dgm:chMax val="5"/>
          <dgm:dir/>
          <dgm:resizeHandles val="exact"/>
        </dgm:presLayoutVars>
      </dgm:prSet>
      <dgm:spPr/>
      <dgm:t>
        <a:bodyPr/>
        <a:lstStyle/>
        <a:p>
          <a:endParaRPr lang="es-CO"/>
        </a:p>
      </dgm:t>
    </dgm:pt>
    <dgm:pt modelId="{9A35006C-196D-42FD-9A1B-5421AE1D63A8}" type="pres">
      <dgm:prSet presAssocID="{81A712BF-0C32-41FE-B63B-3962C09781B5}" presName="dummyMaxCanvas" presStyleCnt="0">
        <dgm:presLayoutVars/>
      </dgm:prSet>
      <dgm:spPr/>
    </dgm:pt>
    <dgm:pt modelId="{DCA5445E-7D46-40F8-A48E-D189ECD0A882}" type="pres">
      <dgm:prSet presAssocID="{81A712BF-0C32-41FE-B63B-3962C09781B5}" presName="FourNodes_1" presStyleLbl="node1" presStyleIdx="0" presStyleCnt="4">
        <dgm:presLayoutVars>
          <dgm:bulletEnabled val="1"/>
        </dgm:presLayoutVars>
      </dgm:prSet>
      <dgm:spPr/>
      <dgm:t>
        <a:bodyPr/>
        <a:lstStyle/>
        <a:p>
          <a:endParaRPr lang="es-CO"/>
        </a:p>
      </dgm:t>
    </dgm:pt>
    <dgm:pt modelId="{4A382A1C-B72B-4EDF-AF67-27E01CBA266F}" type="pres">
      <dgm:prSet presAssocID="{81A712BF-0C32-41FE-B63B-3962C09781B5}" presName="FourNodes_2" presStyleLbl="node1" presStyleIdx="1" presStyleCnt="4">
        <dgm:presLayoutVars>
          <dgm:bulletEnabled val="1"/>
        </dgm:presLayoutVars>
      </dgm:prSet>
      <dgm:spPr/>
      <dgm:t>
        <a:bodyPr/>
        <a:lstStyle/>
        <a:p>
          <a:endParaRPr lang="es-CO"/>
        </a:p>
      </dgm:t>
    </dgm:pt>
    <dgm:pt modelId="{277C40AE-4C20-4492-89E2-0A7639953DE0}" type="pres">
      <dgm:prSet presAssocID="{81A712BF-0C32-41FE-B63B-3962C09781B5}" presName="FourNodes_3" presStyleLbl="node1" presStyleIdx="2" presStyleCnt="4">
        <dgm:presLayoutVars>
          <dgm:bulletEnabled val="1"/>
        </dgm:presLayoutVars>
      </dgm:prSet>
      <dgm:spPr/>
      <dgm:t>
        <a:bodyPr/>
        <a:lstStyle/>
        <a:p>
          <a:endParaRPr lang="es-CO"/>
        </a:p>
      </dgm:t>
    </dgm:pt>
    <dgm:pt modelId="{58DB0208-9268-46B5-8A8E-AE0C7103D8A2}" type="pres">
      <dgm:prSet presAssocID="{81A712BF-0C32-41FE-B63B-3962C09781B5}" presName="FourNodes_4" presStyleLbl="node1" presStyleIdx="3" presStyleCnt="4">
        <dgm:presLayoutVars>
          <dgm:bulletEnabled val="1"/>
        </dgm:presLayoutVars>
      </dgm:prSet>
      <dgm:spPr/>
      <dgm:t>
        <a:bodyPr/>
        <a:lstStyle/>
        <a:p>
          <a:endParaRPr lang="es-CO"/>
        </a:p>
      </dgm:t>
    </dgm:pt>
    <dgm:pt modelId="{DED384A5-88CF-49FB-8BC6-3D1754ED0A50}" type="pres">
      <dgm:prSet presAssocID="{81A712BF-0C32-41FE-B63B-3962C09781B5}" presName="FourConn_1-2" presStyleLbl="fgAccFollowNode1" presStyleIdx="0" presStyleCnt="3">
        <dgm:presLayoutVars>
          <dgm:bulletEnabled val="1"/>
        </dgm:presLayoutVars>
      </dgm:prSet>
      <dgm:spPr/>
      <dgm:t>
        <a:bodyPr/>
        <a:lstStyle/>
        <a:p>
          <a:endParaRPr lang="es-CO"/>
        </a:p>
      </dgm:t>
    </dgm:pt>
    <dgm:pt modelId="{FB5CC631-7AD9-4B68-8A23-0B51FA5EEDE7}" type="pres">
      <dgm:prSet presAssocID="{81A712BF-0C32-41FE-B63B-3962C09781B5}" presName="FourConn_2-3" presStyleLbl="fgAccFollowNode1" presStyleIdx="1" presStyleCnt="3">
        <dgm:presLayoutVars>
          <dgm:bulletEnabled val="1"/>
        </dgm:presLayoutVars>
      </dgm:prSet>
      <dgm:spPr/>
      <dgm:t>
        <a:bodyPr/>
        <a:lstStyle/>
        <a:p>
          <a:endParaRPr lang="es-CO"/>
        </a:p>
      </dgm:t>
    </dgm:pt>
    <dgm:pt modelId="{5FF61719-81F7-4F6E-9AC3-A27CED28070D}" type="pres">
      <dgm:prSet presAssocID="{81A712BF-0C32-41FE-B63B-3962C09781B5}" presName="FourConn_3-4" presStyleLbl="fgAccFollowNode1" presStyleIdx="2" presStyleCnt="3">
        <dgm:presLayoutVars>
          <dgm:bulletEnabled val="1"/>
        </dgm:presLayoutVars>
      </dgm:prSet>
      <dgm:spPr/>
      <dgm:t>
        <a:bodyPr/>
        <a:lstStyle/>
        <a:p>
          <a:endParaRPr lang="es-CO"/>
        </a:p>
      </dgm:t>
    </dgm:pt>
    <dgm:pt modelId="{607EF334-81DB-4A6F-93BD-01069A33AEF7}" type="pres">
      <dgm:prSet presAssocID="{81A712BF-0C32-41FE-B63B-3962C09781B5}" presName="FourNodes_1_text" presStyleLbl="node1" presStyleIdx="3" presStyleCnt="4">
        <dgm:presLayoutVars>
          <dgm:bulletEnabled val="1"/>
        </dgm:presLayoutVars>
      </dgm:prSet>
      <dgm:spPr/>
      <dgm:t>
        <a:bodyPr/>
        <a:lstStyle/>
        <a:p>
          <a:endParaRPr lang="es-CO"/>
        </a:p>
      </dgm:t>
    </dgm:pt>
    <dgm:pt modelId="{AB986395-3319-4A1E-88A4-520CF66B3327}" type="pres">
      <dgm:prSet presAssocID="{81A712BF-0C32-41FE-B63B-3962C09781B5}" presName="FourNodes_2_text" presStyleLbl="node1" presStyleIdx="3" presStyleCnt="4">
        <dgm:presLayoutVars>
          <dgm:bulletEnabled val="1"/>
        </dgm:presLayoutVars>
      </dgm:prSet>
      <dgm:spPr/>
      <dgm:t>
        <a:bodyPr/>
        <a:lstStyle/>
        <a:p>
          <a:endParaRPr lang="es-CO"/>
        </a:p>
      </dgm:t>
    </dgm:pt>
    <dgm:pt modelId="{3F740856-8E8C-4911-AB59-B8762728EA13}" type="pres">
      <dgm:prSet presAssocID="{81A712BF-0C32-41FE-B63B-3962C09781B5}" presName="FourNodes_3_text" presStyleLbl="node1" presStyleIdx="3" presStyleCnt="4">
        <dgm:presLayoutVars>
          <dgm:bulletEnabled val="1"/>
        </dgm:presLayoutVars>
      </dgm:prSet>
      <dgm:spPr/>
      <dgm:t>
        <a:bodyPr/>
        <a:lstStyle/>
        <a:p>
          <a:endParaRPr lang="es-CO"/>
        </a:p>
      </dgm:t>
    </dgm:pt>
    <dgm:pt modelId="{381B0F2B-0589-4055-A6FC-FE2FB5098891}" type="pres">
      <dgm:prSet presAssocID="{81A712BF-0C32-41FE-B63B-3962C09781B5}" presName="FourNodes_4_text" presStyleLbl="node1" presStyleIdx="3" presStyleCnt="4">
        <dgm:presLayoutVars>
          <dgm:bulletEnabled val="1"/>
        </dgm:presLayoutVars>
      </dgm:prSet>
      <dgm:spPr/>
      <dgm:t>
        <a:bodyPr/>
        <a:lstStyle/>
        <a:p>
          <a:endParaRPr lang="es-CO"/>
        </a:p>
      </dgm:t>
    </dgm:pt>
  </dgm:ptLst>
  <dgm:cxnLst>
    <dgm:cxn modelId="{60D7B610-1390-4719-A860-FFC908F444FD}" type="presOf" srcId="{92A464D6-3F78-4987-9F45-CD508884F102}" destId="{381B0F2B-0589-4055-A6FC-FE2FB5098891}" srcOrd="1" destOrd="0" presId="urn:microsoft.com/office/officeart/2005/8/layout/vProcess5"/>
    <dgm:cxn modelId="{84AD0C63-4E97-4377-9D72-6B29FFCD3293}" type="presOf" srcId="{3649109B-A2ED-4A2B-B2B8-2345F935A9CA}" destId="{FB5CC631-7AD9-4B68-8A23-0B51FA5EEDE7}" srcOrd="0" destOrd="0" presId="urn:microsoft.com/office/officeart/2005/8/layout/vProcess5"/>
    <dgm:cxn modelId="{E5665D20-875F-424D-AE00-5AB77F48BFE6}" srcId="{81A712BF-0C32-41FE-B63B-3962C09781B5}" destId="{B0782E36-89A5-49AA-B9D2-FF3FA1893901}" srcOrd="2" destOrd="0" parTransId="{23ADB981-ED54-4EC4-9A8C-FCF54B8C3162}" sibTransId="{96A47357-7466-4F35-98A6-4A2B71F79008}"/>
    <dgm:cxn modelId="{2C317032-06EF-4E46-B4B6-39E1342C736C}" type="presOf" srcId="{B0782E36-89A5-49AA-B9D2-FF3FA1893901}" destId="{277C40AE-4C20-4492-89E2-0A7639953DE0}" srcOrd="0" destOrd="0" presId="urn:microsoft.com/office/officeart/2005/8/layout/vProcess5"/>
    <dgm:cxn modelId="{D52215CE-4AE7-445C-8209-394716359460}" srcId="{81A712BF-0C32-41FE-B63B-3962C09781B5}" destId="{92A464D6-3F78-4987-9F45-CD508884F102}" srcOrd="3" destOrd="0" parTransId="{FE39D4BD-426E-401F-B187-20663FB807AD}" sibTransId="{45AA84BF-EEA0-4166-BCC2-E737D111CD54}"/>
    <dgm:cxn modelId="{C78D8DD3-AA8F-4797-BC7F-4FC3593AFDA8}" srcId="{81A712BF-0C32-41FE-B63B-3962C09781B5}" destId="{792B2A92-4307-428A-84E9-11A4427AC839}" srcOrd="0" destOrd="0" parTransId="{0232C915-9C31-4874-9793-29392B1A8B12}" sibTransId="{2C76DFB4-F397-4EF4-8E2F-7ACFF0C1FEC5}"/>
    <dgm:cxn modelId="{340FDF05-C88D-4F87-8AC0-55D458FA05AE}" type="presOf" srcId="{C38D2EB1-76D9-42A5-A611-8F3B205C6678}" destId="{4A382A1C-B72B-4EDF-AF67-27E01CBA266F}" srcOrd="0" destOrd="0" presId="urn:microsoft.com/office/officeart/2005/8/layout/vProcess5"/>
    <dgm:cxn modelId="{D8D73D19-EBF6-4F28-BE23-7CFA7C8F2F3B}" type="presOf" srcId="{96A47357-7466-4F35-98A6-4A2B71F79008}" destId="{5FF61719-81F7-4F6E-9AC3-A27CED28070D}" srcOrd="0" destOrd="0" presId="urn:microsoft.com/office/officeart/2005/8/layout/vProcess5"/>
    <dgm:cxn modelId="{92D4CBC2-5D38-4218-BD23-91C569BCC522}" type="presOf" srcId="{92A464D6-3F78-4987-9F45-CD508884F102}" destId="{58DB0208-9268-46B5-8A8E-AE0C7103D8A2}" srcOrd="0" destOrd="0" presId="urn:microsoft.com/office/officeart/2005/8/layout/vProcess5"/>
    <dgm:cxn modelId="{47E08762-06E0-4D8F-A2CE-5DA73CBBB535}" type="presOf" srcId="{792B2A92-4307-428A-84E9-11A4427AC839}" destId="{607EF334-81DB-4A6F-93BD-01069A33AEF7}" srcOrd="1" destOrd="0" presId="urn:microsoft.com/office/officeart/2005/8/layout/vProcess5"/>
    <dgm:cxn modelId="{545AE647-C4D2-4930-A25A-AEC40F853E7B}" type="presOf" srcId="{792B2A92-4307-428A-84E9-11A4427AC839}" destId="{DCA5445E-7D46-40F8-A48E-D189ECD0A882}" srcOrd="0" destOrd="0" presId="urn:microsoft.com/office/officeart/2005/8/layout/vProcess5"/>
    <dgm:cxn modelId="{4A3EEB72-D8F6-4178-9166-C0FD0F13CA0C}" type="presOf" srcId="{B0782E36-89A5-49AA-B9D2-FF3FA1893901}" destId="{3F740856-8E8C-4911-AB59-B8762728EA13}" srcOrd="1" destOrd="0" presId="urn:microsoft.com/office/officeart/2005/8/layout/vProcess5"/>
    <dgm:cxn modelId="{19BDC8B1-A79F-4392-8C94-AC6F7916C00A}" srcId="{81A712BF-0C32-41FE-B63B-3962C09781B5}" destId="{C38D2EB1-76D9-42A5-A611-8F3B205C6678}" srcOrd="1" destOrd="0" parTransId="{46D2D062-38B0-4E02-B3AD-A933867513CF}" sibTransId="{3649109B-A2ED-4A2B-B2B8-2345F935A9CA}"/>
    <dgm:cxn modelId="{BC6AEAF8-1CBA-4DDE-8425-B0C4A56067F9}" type="presOf" srcId="{81A712BF-0C32-41FE-B63B-3962C09781B5}" destId="{9CC262E6-53D5-422F-9CD4-F9207A448F06}" srcOrd="0" destOrd="0" presId="urn:microsoft.com/office/officeart/2005/8/layout/vProcess5"/>
    <dgm:cxn modelId="{03773BD9-C696-4815-B1B3-0BA8B7582A04}" type="presOf" srcId="{2C76DFB4-F397-4EF4-8E2F-7ACFF0C1FEC5}" destId="{DED384A5-88CF-49FB-8BC6-3D1754ED0A50}" srcOrd="0" destOrd="0" presId="urn:microsoft.com/office/officeart/2005/8/layout/vProcess5"/>
    <dgm:cxn modelId="{6A19AEC0-21E5-4BB9-AFF2-C01EE85E81B9}" type="presOf" srcId="{C38D2EB1-76D9-42A5-A611-8F3B205C6678}" destId="{AB986395-3319-4A1E-88A4-520CF66B3327}" srcOrd="1" destOrd="0" presId="urn:microsoft.com/office/officeart/2005/8/layout/vProcess5"/>
    <dgm:cxn modelId="{6A6A55FC-B8AF-4B4B-84FA-7F0160641E6E}" type="presParOf" srcId="{9CC262E6-53D5-422F-9CD4-F9207A448F06}" destId="{9A35006C-196D-42FD-9A1B-5421AE1D63A8}" srcOrd="0" destOrd="0" presId="urn:microsoft.com/office/officeart/2005/8/layout/vProcess5"/>
    <dgm:cxn modelId="{69BBE5D2-D7F5-4B5E-BC0B-D11F619CADFD}" type="presParOf" srcId="{9CC262E6-53D5-422F-9CD4-F9207A448F06}" destId="{DCA5445E-7D46-40F8-A48E-D189ECD0A882}" srcOrd="1" destOrd="0" presId="urn:microsoft.com/office/officeart/2005/8/layout/vProcess5"/>
    <dgm:cxn modelId="{8B4A7EC6-49D6-443B-BF54-ED970D329596}" type="presParOf" srcId="{9CC262E6-53D5-422F-9CD4-F9207A448F06}" destId="{4A382A1C-B72B-4EDF-AF67-27E01CBA266F}" srcOrd="2" destOrd="0" presId="urn:microsoft.com/office/officeart/2005/8/layout/vProcess5"/>
    <dgm:cxn modelId="{473F784F-AF0A-4E97-9090-6266553B88E7}" type="presParOf" srcId="{9CC262E6-53D5-422F-9CD4-F9207A448F06}" destId="{277C40AE-4C20-4492-89E2-0A7639953DE0}" srcOrd="3" destOrd="0" presId="urn:microsoft.com/office/officeart/2005/8/layout/vProcess5"/>
    <dgm:cxn modelId="{3A996745-B927-4FF0-B035-DC0640653EAF}" type="presParOf" srcId="{9CC262E6-53D5-422F-9CD4-F9207A448F06}" destId="{58DB0208-9268-46B5-8A8E-AE0C7103D8A2}" srcOrd="4" destOrd="0" presId="urn:microsoft.com/office/officeart/2005/8/layout/vProcess5"/>
    <dgm:cxn modelId="{97CCE382-0D5A-47CA-A148-DFFEDEAED867}" type="presParOf" srcId="{9CC262E6-53D5-422F-9CD4-F9207A448F06}" destId="{DED384A5-88CF-49FB-8BC6-3D1754ED0A50}" srcOrd="5" destOrd="0" presId="urn:microsoft.com/office/officeart/2005/8/layout/vProcess5"/>
    <dgm:cxn modelId="{419B7416-2444-4D67-9BD9-3B06886E7BCE}" type="presParOf" srcId="{9CC262E6-53D5-422F-9CD4-F9207A448F06}" destId="{FB5CC631-7AD9-4B68-8A23-0B51FA5EEDE7}" srcOrd="6" destOrd="0" presId="urn:microsoft.com/office/officeart/2005/8/layout/vProcess5"/>
    <dgm:cxn modelId="{ECED7162-4ABC-4330-B42E-880EAF308B4F}" type="presParOf" srcId="{9CC262E6-53D5-422F-9CD4-F9207A448F06}" destId="{5FF61719-81F7-4F6E-9AC3-A27CED28070D}" srcOrd="7" destOrd="0" presId="urn:microsoft.com/office/officeart/2005/8/layout/vProcess5"/>
    <dgm:cxn modelId="{4E81DBA8-F31A-45B5-8B57-2AC28CB53235}" type="presParOf" srcId="{9CC262E6-53D5-422F-9CD4-F9207A448F06}" destId="{607EF334-81DB-4A6F-93BD-01069A33AEF7}" srcOrd="8" destOrd="0" presId="urn:microsoft.com/office/officeart/2005/8/layout/vProcess5"/>
    <dgm:cxn modelId="{A828FF4C-D70D-42D5-B046-39339D5E1473}" type="presParOf" srcId="{9CC262E6-53D5-422F-9CD4-F9207A448F06}" destId="{AB986395-3319-4A1E-88A4-520CF66B3327}" srcOrd="9" destOrd="0" presId="urn:microsoft.com/office/officeart/2005/8/layout/vProcess5"/>
    <dgm:cxn modelId="{81B56AB3-3FE4-4D42-88F7-355319CED225}" type="presParOf" srcId="{9CC262E6-53D5-422F-9CD4-F9207A448F06}" destId="{3F740856-8E8C-4911-AB59-B8762728EA13}" srcOrd="10" destOrd="0" presId="urn:microsoft.com/office/officeart/2005/8/layout/vProcess5"/>
    <dgm:cxn modelId="{30B3995C-4795-46AE-ADEF-6EAC0FDCE317}" type="presParOf" srcId="{9CC262E6-53D5-422F-9CD4-F9207A448F06}" destId="{381B0F2B-0589-4055-A6FC-FE2FB5098891}"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C4C06E0-2BBA-429E-B0AA-0D53376B29DD}" type="doc">
      <dgm:prSet loTypeId="urn:microsoft.com/office/officeart/2005/8/layout/hProcess4" loCatId="process" qsTypeId="urn:microsoft.com/office/officeart/2005/8/quickstyle/3d4" qsCatId="3D" csTypeId="urn:microsoft.com/office/officeart/2005/8/colors/colorful5" csCatId="colorful" phldr="1"/>
      <dgm:spPr/>
      <dgm:t>
        <a:bodyPr/>
        <a:lstStyle/>
        <a:p>
          <a:endParaRPr lang="es-CO"/>
        </a:p>
      </dgm:t>
    </dgm:pt>
    <dgm:pt modelId="{2830BAD7-324D-4CFB-9B44-4980A102233A}">
      <dgm:prSet phldrT="[Texto]" custT="1"/>
      <dgm:spPr/>
      <dgm:t>
        <a:bodyPr/>
        <a:lstStyle/>
        <a:p>
          <a:pPr algn="just"/>
          <a:r>
            <a:rPr lang="es-CO" sz="600"/>
            <a:t>PLAN NACIOAL DE DESARROLLO: TODOS POR UN NUEVO PAÍS</a:t>
          </a:r>
        </a:p>
      </dgm:t>
    </dgm:pt>
    <dgm:pt modelId="{250CD6ED-877D-4E35-AC0A-EA8202AAA42C}" type="parTrans" cxnId="{2A757BEB-203C-45E7-8680-8869BA6FB922}">
      <dgm:prSet/>
      <dgm:spPr/>
      <dgm:t>
        <a:bodyPr/>
        <a:lstStyle/>
        <a:p>
          <a:pPr algn="just"/>
          <a:endParaRPr lang="es-CO" sz="600"/>
        </a:p>
      </dgm:t>
    </dgm:pt>
    <dgm:pt modelId="{C2FFD8AF-BAD2-4069-8C9E-ABC08AB34D32}" type="sibTrans" cxnId="{2A757BEB-203C-45E7-8680-8869BA6FB922}">
      <dgm:prSet/>
      <dgm:spPr/>
      <dgm:t>
        <a:bodyPr/>
        <a:lstStyle/>
        <a:p>
          <a:pPr algn="just"/>
          <a:endParaRPr lang="es-CO" sz="600"/>
        </a:p>
      </dgm:t>
    </dgm:pt>
    <dgm:pt modelId="{C5AF75F9-36D1-4EDE-BA41-14422548FFDC}">
      <dgm:prSet phldrT="[Texto]" custT="1"/>
      <dgm:spPr/>
      <dgm:t>
        <a:bodyPr/>
        <a:lstStyle/>
        <a:p>
          <a:pPr algn="just"/>
          <a:r>
            <a:rPr lang="es-CO" sz="700"/>
            <a:t>OBJETIVO ESTRATÉGICO 3 EJE: MOVILIDAD SOCIAL OBJETIVO 2</a:t>
          </a:r>
        </a:p>
      </dgm:t>
    </dgm:pt>
    <dgm:pt modelId="{0BFC29DA-63C5-4370-91AF-AB55BE7E2E2A}" type="parTrans" cxnId="{E9A67642-149E-4263-A4D5-D0C535908D55}">
      <dgm:prSet/>
      <dgm:spPr/>
      <dgm:t>
        <a:bodyPr/>
        <a:lstStyle/>
        <a:p>
          <a:pPr algn="just"/>
          <a:endParaRPr lang="es-CO" sz="600"/>
        </a:p>
      </dgm:t>
    </dgm:pt>
    <dgm:pt modelId="{18EA65E4-35E4-4314-B208-B88F172E545B}" type="sibTrans" cxnId="{E9A67642-149E-4263-A4D5-D0C535908D55}">
      <dgm:prSet/>
      <dgm:spPr/>
      <dgm:t>
        <a:bodyPr/>
        <a:lstStyle/>
        <a:p>
          <a:pPr algn="just"/>
          <a:endParaRPr lang="es-CO" sz="600"/>
        </a:p>
      </dgm:t>
    </dgm:pt>
    <dgm:pt modelId="{6D72E0B8-C87C-44CF-8CCD-97864C81A047}">
      <dgm:prSet phldrT="[Texto]" custT="1"/>
      <dgm:spPr/>
      <dgm:t>
        <a:bodyPr/>
        <a:lstStyle/>
        <a:p>
          <a:pPr algn="just"/>
          <a:r>
            <a:rPr lang="es-CO" sz="600"/>
            <a:t>PLAN DE DESARROLLO DPTAL: ATLÁNTICO LÍDER 2016 - 2020</a:t>
          </a:r>
        </a:p>
      </dgm:t>
    </dgm:pt>
    <dgm:pt modelId="{22EA5AC6-A3D9-4460-94BE-A370C2CE3D0F}" type="parTrans" cxnId="{337A8D0B-D61E-4B86-A6CD-7D2D1CBB2487}">
      <dgm:prSet/>
      <dgm:spPr/>
      <dgm:t>
        <a:bodyPr/>
        <a:lstStyle/>
        <a:p>
          <a:pPr algn="just"/>
          <a:endParaRPr lang="es-CO" sz="600"/>
        </a:p>
      </dgm:t>
    </dgm:pt>
    <dgm:pt modelId="{DE68B49F-7917-4445-BB2A-B1C95BCB59E1}" type="sibTrans" cxnId="{337A8D0B-D61E-4B86-A6CD-7D2D1CBB2487}">
      <dgm:prSet/>
      <dgm:spPr/>
      <dgm:t>
        <a:bodyPr/>
        <a:lstStyle/>
        <a:p>
          <a:pPr algn="just"/>
          <a:endParaRPr lang="es-CO" sz="600"/>
        </a:p>
      </dgm:t>
    </dgm:pt>
    <dgm:pt modelId="{BA494E5D-9D6E-46B0-A88D-1573B53685F5}">
      <dgm:prSet phldrT="[Texto]" custT="1"/>
      <dgm:spPr/>
      <dgm:t>
        <a:bodyPr/>
        <a:lstStyle/>
        <a:p>
          <a:pPr algn="just"/>
          <a:r>
            <a:rPr lang="es-CO" sz="700"/>
            <a:t>EJE ESTRATÉGICO 3: INVERSIÓN SOCIAL RESPONSABLE PROGRAMA: ATLÁNTICO LÍDER EN SALUD Y PREVENCIÓN CON ENFOQUE ETNICO DIFERENCIAL</a:t>
          </a:r>
        </a:p>
      </dgm:t>
    </dgm:pt>
    <dgm:pt modelId="{4EE2EE9E-5B6E-445A-A758-037676A1AD08}" type="parTrans" cxnId="{A46D18F3-79EE-46F5-9C72-5D73F254045A}">
      <dgm:prSet/>
      <dgm:spPr/>
      <dgm:t>
        <a:bodyPr/>
        <a:lstStyle/>
        <a:p>
          <a:pPr algn="just"/>
          <a:endParaRPr lang="es-CO" sz="600"/>
        </a:p>
      </dgm:t>
    </dgm:pt>
    <dgm:pt modelId="{F0E1E0E6-71C2-48D5-B0CA-17BC699CF9BC}" type="sibTrans" cxnId="{A46D18F3-79EE-46F5-9C72-5D73F254045A}">
      <dgm:prSet/>
      <dgm:spPr/>
      <dgm:t>
        <a:bodyPr/>
        <a:lstStyle/>
        <a:p>
          <a:pPr algn="just"/>
          <a:endParaRPr lang="es-CO" sz="600"/>
        </a:p>
      </dgm:t>
    </dgm:pt>
    <dgm:pt modelId="{0652FBB7-88FF-419D-BAE4-02C5E333EC54}">
      <dgm:prSet phldrT="[Texto]" custT="1"/>
      <dgm:spPr/>
      <dgm:t>
        <a:bodyPr/>
        <a:lstStyle/>
        <a:p>
          <a:pPr algn="just"/>
          <a:r>
            <a:rPr lang="es-CO" sz="600" dirty="0"/>
            <a:t>PLAN DE DESARROLLO </a:t>
          </a:r>
          <a:r>
            <a:rPr lang="es-CO" sz="600" dirty="0" smtClean="0"/>
            <a:t>MUNICIPAL: SOLEDAD CONFIABLE</a:t>
          </a:r>
          <a:endParaRPr lang="es-CO" sz="600" dirty="0"/>
        </a:p>
      </dgm:t>
    </dgm:pt>
    <dgm:pt modelId="{AC6629AA-6114-4050-92F9-63CBFF023429}" type="parTrans" cxnId="{A25525A3-58B5-4E11-8A44-F38B2B0E43D0}">
      <dgm:prSet/>
      <dgm:spPr/>
      <dgm:t>
        <a:bodyPr/>
        <a:lstStyle/>
        <a:p>
          <a:pPr algn="just"/>
          <a:endParaRPr lang="es-CO" sz="600"/>
        </a:p>
      </dgm:t>
    </dgm:pt>
    <dgm:pt modelId="{B2EC13C6-CD31-4835-B849-7DEFB6D52894}" type="sibTrans" cxnId="{A25525A3-58B5-4E11-8A44-F38B2B0E43D0}">
      <dgm:prSet/>
      <dgm:spPr/>
      <dgm:t>
        <a:bodyPr/>
        <a:lstStyle/>
        <a:p>
          <a:pPr algn="just"/>
          <a:endParaRPr lang="es-CO" sz="600"/>
        </a:p>
      </dgm:t>
    </dgm:pt>
    <dgm:pt modelId="{291E158B-199D-404C-BF82-2B655CDC0AAE}">
      <dgm:prSet phldrT="[Texto]" custT="1"/>
      <dgm:spPr/>
      <dgm:t>
        <a:bodyPr/>
        <a:lstStyle/>
        <a:p>
          <a:pPr algn="just"/>
          <a:r>
            <a:rPr lang="es-CO" sz="700"/>
            <a:t>ESTRATEGIA DESARROLLO SOCIAL PARA LA CONFIANZA Y LA PAZ, Programa 2. Desarrollo Institucional integral, para la mejor gestión de los servicios sociales y planeación del desarrollo de la población vulnerable con enfoque diferencial</a:t>
          </a:r>
          <a:r>
            <a:rPr lang="es-CO" sz="600"/>
            <a:t>.</a:t>
          </a:r>
          <a:endParaRPr lang="es-CO" sz="700"/>
        </a:p>
      </dgm:t>
    </dgm:pt>
    <dgm:pt modelId="{CC051689-69F9-4FD2-A0C9-103EBA428C8C}" type="parTrans" cxnId="{C4083DF2-60E2-4778-A18C-AA4CD5D6BB1F}">
      <dgm:prSet/>
      <dgm:spPr/>
      <dgm:t>
        <a:bodyPr/>
        <a:lstStyle/>
        <a:p>
          <a:pPr algn="just"/>
          <a:endParaRPr lang="es-CO" sz="600"/>
        </a:p>
      </dgm:t>
    </dgm:pt>
    <dgm:pt modelId="{B6AC3F47-8307-40EF-BC70-FC44E04D2F8A}" type="sibTrans" cxnId="{C4083DF2-60E2-4778-A18C-AA4CD5D6BB1F}">
      <dgm:prSet/>
      <dgm:spPr/>
      <dgm:t>
        <a:bodyPr/>
        <a:lstStyle/>
        <a:p>
          <a:pPr algn="just"/>
          <a:endParaRPr lang="es-CO" sz="600"/>
        </a:p>
      </dgm:t>
    </dgm:pt>
    <dgm:pt modelId="{C55A8BB7-9EA1-424D-94DD-18C8B3D7EBBD}">
      <dgm:prSet phldrT="[Texto]" custT="1"/>
      <dgm:spPr/>
      <dgm:t>
        <a:bodyPr/>
        <a:lstStyle/>
        <a:p>
          <a:pPr algn="just"/>
          <a:r>
            <a:rPr lang="es-CO" sz="600"/>
            <a:t>PLAN DE DESARROLLO INSTITUCIONAL HOSPITAL MATERNO IFNANTIL DE SOLEDAD</a:t>
          </a:r>
        </a:p>
      </dgm:t>
    </dgm:pt>
    <dgm:pt modelId="{AEDA95BD-0D3E-4444-828C-34E046E487C8}" type="parTrans" cxnId="{332DE3F2-707B-460E-AC82-0E09D6DBA338}">
      <dgm:prSet/>
      <dgm:spPr/>
      <dgm:t>
        <a:bodyPr/>
        <a:lstStyle/>
        <a:p>
          <a:pPr algn="just"/>
          <a:endParaRPr lang="es-CO" sz="600"/>
        </a:p>
      </dgm:t>
    </dgm:pt>
    <dgm:pt modelId="{74C7BC1A-9B9E-4B00-B404-C3B7B864A20A}" type="sibTrans" cxnId="{332DE3F2-707B-460E-AC82-0E09D6DBA338}">
      <dgm:prSet/>
      <dgm:spPr/>
      <dgm:t>
        <a:bodyPr/>
        <a:lstStyle/>
        <a:p>
          <a:pPr algn="just"/>
          <a:endParaRPr lang="es-CO" sz="600"/>
        </a:p>
      </dgm:t>
    </dgm:pt>
    <dgm:pt modelId="{961D5C94-4F9D-46FC-BE0D-E17718E01218}" type="pres">
      <dgm:prSet presAssocID="{EC4C06E0-2BBA-429E-B0AA-0D53376B29DD}" presName="Name0" presStyleCnt="0">
        <dgm:presLayoutVars>
          <dgm:dir/>
          <dgm:animLvl val="lvl"/>
          <dgm:resizeHandles val="exact"/>
        </dgm:presLayoutVars>
      </dgm:prSet>
      <dgm:spPr/>
      <dgm:t>
        <a:bodyPr/>
        <a:lstStyle/>
        <a:p>
          <a:endParaRPr lang="es-CO"/>
        </a:p>
      </dgm:t>
    </dgm:pt>
    <dgm:pt modelId="{8C2400D3-5803-4CAA-B92B-8E3B13DAF195}" type="pres">
      <dgm:prSet presAssocID="{EC4C06E0-2BBA-429E-B0AA-0D53376B29DD}" presName="tSp" presStyleCnt="0"/>
      <dgm:spPr/>
    </dgm:pt>
    <dgm:pt modelId="{53492B3D-4A85-4CA7-9CCC-A72B9F45C5DF}" type="pres">
      <dgm:prSet presAssocID="{EC4C06E0-2BBA-429E-B0AA-0D53376B29DD}" presName="bSp" presStyleCnt="0"/>
      <dgm:spPr/>
    </dgm:pt>
    <dgm:pt modelId="{A5CD09C4-B2A0-4242-9B57-4ED0BA781D73}" type="pres">
      <dgm:prSet presAssocID="{EC4C06E0-2BBA-429E-B0AA-0D53376B29DD}" presName="process" presStyleCnt="0"/>
      <dgm:spPr/>
    </dgm:pt>
    <dgm:pt modelId="{30BA447E-97BC-4B2D-9B25-F3C8DA05AA07}" type="pres">
      <dgm:prSet presAssocID="{2830BAD7-324D-4CFB-9B44-4980A102233A}" presName="composite1" presStyleCnt="0"/>
      <dgm:spPr/>
    </dgm:pt>
    <dgm:pt modelId="{7B7DF126-64CD-4C21-AADF-9D321B25AA9D}" type="pres">
      <dgm:prSet presAssocID="{2830BAD7-324D-4CFB-9B44-4980A102233A}" presName="dummyNode1" presStyleLbl="node1" presStyleIdx="0" presStyleCnt="4"/>
      <dgm:spPr/>
    </dgm:pt>
    <dgm:pt modelId="{0D303BC6-3A80-41AB-9A71-8E98B4C27DD7}" type="pres">
      <dgm:prSet presAssocID="{2830BAD7-324D-4CFB-9B44-4980A102233A}" presName="childNode1" presStyleLbl="bgAcc1" presStyleIdx="0" presStyleCnt="4">
        <dgm:presLayoutVars>
          <dgm:bulletEnabled val="1"/>
        </dgm:presLayoutVars>
      </dgm:prSet>
      <dgm:spPr/>
      <dgm:t>
        <a:bodyPr/>
        <a:lstStyle/>
        <a:p>
          <a:endParaRPr lang="es-CO"/>
        </a:p>
      </dgm:t>
    </dgm:pt>
    <dgm:pt modelId="{4A1C164D-71C7-42A5-86A7-8854E24BB95B}" type="pres">
      <dgm:prSet presAssocID="{2830BAD7-324D-4CFB-9B44-4980A102233A}" presName="childNode1tx" presStyleLbl="bgAcc1" presStyleIdx="0" presStyleCnt="4">
        <dgm:presLayoutVars>
          <dgm:bulletEnabled val="1"/>
        </dgm:presLayoutVars>
      </dgm:prSet>
      <dgm:spPr/>
      <dgm:t>
        <a:bodyPr/>
        <a:lstStyle/>
        <a:p>
          <a:endParaRPr lang="es-CO"/>
        </a:p>
      </dgm:t>
    </dgm:pt>
    <dgm:pt modelId="{426A0118-2CAF-4D43-AA80-9CDF97386BDE}" type="pres">
      <dgm:prSet presAssocID="{2830BAD7-324D-4CFB-9B44-4980A102233A}" presName="parentNode1" presStyleLbl="node1" presStyleIdx="0" presStyleCnt="4">
        <dgm:presLayoutVars>
          <dgm:chMax val="1"/>
          <dgm:bulletEnabled val="1"/>
        </dgm:presLayoutVars>
      </dgm:prSet>
      <dgm:spPr/>
      <dgm:t>
        <a:bodyPr/>
        <a:lstStyle/>
        <a:p>
          <a:endParaRPr lang="es-CO"/>
        </a:p>
      </dgm:t>
    </dgm:pt>
    <dgm:pt modelId="{505A261A-3958-42A5-A6C7-5C0CBA8FD5EF}" type="pres">
      <dgm:prSet presAssocID="{2830BAD7-324D-4CFB-9B44-4980A102233A}" presName="connSite1" presStyleCnt="0"/>
      <dgm:spPr/>
    </dgm:pt>
    <dgm:pt modelId="{DC872A68-D76E-46D6-B53A-709E90582E42}" type="pres">
      <dgm:prSet presAssocID="{C2FFD8AF-BAD2-4069-8C9E-ABC08AB34D32}" presName="Name9" presStyleLbl="sibTrans2D1" presStyleIdx="0" presStyleCnt="3"/>
      <dgm:spPr/>
      <dgm:t>
        <a:bodyPr/>
        <a:lstStyle/>
        <a:p>
          <a:endParaRPr lang="es-CO"/>
        </a:p>
      </dgm:t>
    </dgm:pt>
    <dgm:pt modelId="{198978AF-3CCA-4FA6-BB6E-6945C3AB044F}" type="pres">
      <dgm:prSet presAssocID="{6D72E0B8-C87C-44CF-8CCD-97864C81A047}" presName="composite2" presStyleCnt="0"/>
      <dgm:spPr/>
    </dgm:pt>
    <dgm:pt modelId="{C05DC8A0-785C-4E5E-ABE3-82EFA945DB6E}" type="pres">
      <dgm:prSet presAssocID="{6D72E0B8-C87C-44CF-8CCD-97864C81A047}" presName="dummyNode2" presStyleLbl="node1" presStyleIdx="0" presStyleCnt="4"/>
      <dgm:spPr/>
    </dgm:pt>
    <dgm:pt modelId="{76BDA821-F8B6-4B5E-8E18-4EBE18BB3E6E}" type="pres">
      <dgm:prSet presAssocID="{6D72E0B8-C87C-44CF-8CCD-97864C81A047}" presName="childNode2" presStyleLbl="bgAcc1" presStyleIdx="1" presStyleCnt="4" custScaleY="147140">
        <dgm:presLayoutVars>
          <dgm:bulletEnabled val="1"/>
        </dgm:presLayoutVars>
      </dgm:prSet>
      <dgm:spPr/>
      <dgm:t>
        <a:bodyPr/>
        <a:lstStyle/>
        <a:p>
          <a:endParaRPr lang="es-CO"/>
        </a:p>
      </dgm:t>
    </dgm:pt>
    <dgm:pt modelId="{04BCC325-4C77-4AF0-8993-29D3D8C5C303}" type="pres">
      <dgm:prSet presAssocID="{6D72E0B8-C87C-44CF-8CCD-97864C81A047}" presName="childNode2tx" presStyleLbl="bgAcc1" presStyleIdx="1" presStyleCnt="4">
        <dgm:presLayoutVars>
          <dgm:bulletEnabled val="1"/>
        </dgm:presLayoutVars>
      </dgm:prSet>
      <dgm:spPr/>
      <dgm:t>
        <a:bodyPr/>
        <a:lstStyle/>
        <a:p>
          <a:endParaRPr lang="es-CO"/>
        </a:p>
      </dgm:t>
    </dgm:pt>
    <dgm:pt modelId="{7C57CAA0-CB77-4F6D-8A69-EBDE9701854E}" type="pres">
      <dgm:prSet presAssocID="{6D72E0B8-C87C-44CF-8CCD-97864C81A047}" presName="parentNode2" presStyleLbl="node1" presStyleIdx="1" presStyleCnt="4" custLinFactNeighborY="-47100">
        <dgm:presLayoutVars>
          <dgm:chMax val="0"/>
          <dgm:bulletEnabled val="1"/>
        </dgm:presLayoutVars>
      </dgm:prSet>
      <dgm:spPr/>
      <dgm:t>
        <a:bodyPr/>
        <a:lstStyle/>
        <a:p>
          <a:endParaRPr lang="es-CO"/>
        </a:p>
      </dgm:t>
    </dgm:pt>
    <dgm:pt modelId="{3D1048A5-09FC-4B8C-A3B4-BA6F556276C3}" type="pres">
      <dgm:prSet presAssocID="{6D72E0B8-C87C-44CF-8CCD-97864C81A047}" presName="connSite2" presStyleCnt="0"/>
      <dgm:spPr/>
    </dgm:pt>
    <dgm:pt modelId="{920ADA7A-EC0C-4ABC-866F-B4A014648A81}" type="pres">
      <dgm:prSet presAssocID="{DE68B49F-7917-4445-BB2A-B1C95BCB59E1}" presName="Name18" presStyleLbl="sibTrans2D1" presStyleIdx="1" presStyleCnt="3"/>
      <dgm:spPr/>
      <dgm:t>
        <a:bodyPr/>
        <a:lstStyle/>
        <a:p>
          <a:endParaRPr lang="es-CO"/>
        </a:p>
      </dgm:t>
    </dgm:pt>
    <dgm:pt modelId="{FFA328BA-0AFE-452C-B155-87C606367A1A}" type="pres">
      <dgm:prSet presAssocID="{0652FBB7-88FF-419D-BAE4-02C5E333EC54}" presName="composite1" presStyleCnt="0"/>
      <dgm:spPr/>
    </dgm:pt>
    <dgm:pt modelId="{AB330F2E-4F86-4E1C-92CD-3CDD0F381C77}" type="pres">
      <dgm:prSet presAssocID="{0652FBB7-88FF-419D-BAE4-02C5E333EC54}" presName="dummyNode1" presStyleLbl="node1" presStyleIdx="1" presStyleCnt="4"/>
      <dgm:spPr/>
    </dgm:pt>
    <dgm:pt modelId="{FFA33832-0F90-4176-AC2F-03E313485B73}" type="pres">
      <dgm:prSet presAssocID="{0652FBB7-88FF-419D-BAE4-02C5E333EC54}" presName="childNode1" presStyleLbl="bgAcc1" presStyleIdx="2" presStyleCnt="4" custScaleX="117397" custScaleY="135672" custLinFactNeighborX="-981">
        <dgm:presLayoutVars>
          <dgm:bulletEnabled val="1"/>
        </dgm:presLayoutVars>
      </dgm:prSet>
      <dgm:spPr/>
      <dgm:t>
        <a:bodyPr/>
        <a:lstStyle/>
        <a:p>
          <a:endParaRPr lang="es-CO"/>
        </a:p>
      </dgm:t>
    </dgm:pt>
    <dgm:pt modelId="{0BA24A9E-C081-4DA3-90D9-A8F2C69CC532}" type="pres">
      <dgm:prSet presAssocID="{0652FBB7-88FF-419D-BAE4-02C5E333EC54}" presName="childNode1tx" presStyleLbl="bgAcc1" presStyleIdx="2" presStyleCnt="4">
        <dgm:presLayoutVars>
          <dgm:bulletEnabled val="1"/>
        </dgm:presLayoutVars>
      </dgm:prSet>
      <dgm:spPr/>
      <dgm:t>
        <a:bodyPr/>
        <a:lstStyle/>
        <a:p>
          <a:endParaRPr lang="es-CO"/>
        </a:p>
      </dgm:t>
    </dgm:pt>
    <dgm:pt modelId="{1A74F522-1171-4E8E-80F3-DFD1D0D4506A}" type="pres">
      <dgm:prSet presAssocID="{0652FBB7-88FF-419D-BAE4-02C5E333EC54}" presName="parentNode1" presStyleLbl="node1" presStyleIdx="2" presStyleCnt="4" custLinFactNeighborX="3122" custLinFactNeighborY="70649">
        <dgm:presLayoutVars>
          <dgm:chMax val="1"/>
          <dgm:bulletEnabled val="1"/>
        </dgm:presLayoutVars>
      </dgm:prSet>
      <dgm:spPr/>
      <dgm:t>
        <a:bodyPr/>
        <a:lstStyle/>
        <a:p>
          <a:endParaRPr lang="es-CO"/>
        </a:p>
      </dgm:t>
    </dgm:pt>
    <dgm:pt modelId="{1FACB4DF-833F-4341-B941-E15C204DE69C}" type="pres">
      <dgm:prSet presAssocID="{0652FBB7-88FF-419D-BAE4-02C5E333EC54}" presName="connSite1" presStyleCnt="0"/>
      <dgm:spPr/>
    </dgm:pt>
    <dgm:pt modelId="{AE0D3703-AFE4-407C-A1C6-9671B195598D}" type="pres">
      <dgm:prSet presAssocID="{B2EC13C6-CD31-4835-B849-7DEFB6D52894}" presName="Name9" presStyleLbl="sibTrans2D1" presStyleIdx="2" presStyleCnt="3" custLinFactNeighborX="8668" custLinFactNeighborY="-25136"/>
      <dgm:spPr/>
      <dgm:t>
        <a:bodyPr/>
        <a:lstStyle/>
        <a:p>
          <a:endParaRPr lang="es-CO"/>
        </a:p>
      </dgm:t>
    </dgm:pt>
    <dgm:pt modelId="{57B2734E-49EB-4777-8B4C-FCFB70DF3A9F}" type="pres">
      <dgm:prSet presAssocID="{C55A8BB7-9EA1-424D-94DD-18C8B3D7EBBD}" presName="composite2" presStyleCnt="0"/>
      <dgm:spPr/>
    </dgm:pt>
    <dgm:pt modelId="{473FD047-6762-4EF5-8B89-5A2FB15889F7}" type="pres">
      <dgm:prSet presAssocID="{C55A8BB7-9EA1-424D-94DD-18C8B3D7EBBD}" presName="dummyNode2" presStyleLbl="node1" presStyleIdx="2" presStyleCnt="4"/>
      <dgm:spPr/>
    </dgm:pt>
    <dgm:pt modelId="{E65A3743-660D-492E-9733-024AF17EE5FC}" type="pres">
      <dgm:prSet presAssocID="{C55A8BB7-9EA1-424D-94DD-18C8B3D7EBBD}" presName="childNode2" presStyleLbl="bgAcc1" presStyleIdx="3" presStyleCnt="4" custScaleX="30440" custScaleY="17213" custLinFactNeighborY="30910">
        <dgm:presLayoutVars>
          <dgm:bulletEnabled val="1"/>
        </dgm:presLayoutVars>
      </dgm:prSet>
      <dgm:spPr>
        <a:noFill/>
        <a:ln>
          <a:noFill/>
        </a:ln>
      </dgm:spPr>
      <dgm:t>
        <a:bodyPr/>
        <a:lstStyle/>
        <a:p>
          <a:endParaRPr lang="es-CO"/>
        </a:p>
      </dgm:t>
    </dgm:pt>
    <dgm:pt modelId="{6B564C53-FD0E-4EEB-A85A-B63CBEAA277B}" type="pres">
      <dgm:prSet presAssocID="{C55A8BB7-9EA1-424D-94DD-18C8B3D7EBBD}" presName="childNode2tx" presStyleLbl="bgAcc1" presStyleIdx="3" presStyleCnt="4">
        <dgm:presLayoutVars>
          <dgm:bulletEnabled val="1"/>
        </dgm:presLayoutVars>
      </dgm:prSet>
      <dgm:spPr/>
    </dgm:pt>
    <dgm:pt modelId="{B12B39CD-6176-4202-9E5F-15CEB290CC44}" type="pres">
      <dgm:prSet presAssocID="{C55A8BB7-9EA1-424D-94DD-18C8B3D7EBBD}" presName="parentNode2" presStyleLbl="node1" presStyleIdx="3" presStyleCnt="4" custScaleX="140513" custScaleY="171598" custLinFactY="23848" custLinFactNeighborX="-2926" custLinFactNeighborY="100000">
        <dgm:presLayoutVars>
          <dgm:chMax val="0"/>
          <dgm:bulletEnabled val="1"/>
        </dgm:presLayoutVars>
      </dgm:prSet>
      <dgm:spPr/>
      <dgm:t>
        <a:bodyPr/>
        <a:lstStyle/>
        <a:p>
          <a:endParaRPr lang="es-CO"/>
        </a:p>
      </dgm:t>
    </dgm:pt>
    <dgm:pt modelId="{B4A61FBA-7BBB-4EDD-A8F3-AAA557336250}" type="pres">
      <dgm:prSet presAssocID="{C55A8BB7-9EA1-424D-94DD-18C8B3D7EBBD}" presName="connSite2" presStyleCnt="0"/>
      <dgm:spPr/>
    </dgm:pt>
  </dgm:ptLst>
  <dgm:cxnLst>
    <dgm:cxn modelId="{5753FA4B-F9A2-484A-AE39-5F6562584513}" type="presOf" srcId="{B2EC13C6-CD31-4835-B849-7DEFB6D52894}" destId="{AE0D3703-AFE4-407C-A1C6-9671B195598D}" srcOrd="0" destOrd="0" presId="urn:microsoft.com/office/officeart/2005/8/layout/hProcess4"/>
    <dgm:cxn modelId="{2A757BEB-203C-45E7-8680-8869BA6FB922}" srcId="{EC4C06E0-2BBA-429E-B0AA-0D53376B29DD}" destId="{2830BAD7-324D-4CFB-9B44-4980A102233A}" srcOrd="0" destOrd="0" parTransId="{250CD6ED-877D-4E35-AC0A-EA8202AAA42C}" sibTransId="{C2FFD8AF-BAD2-4069-8C9E-ABC08AB34D32}"/>
    <dgm:cxn modelId="{F7296E43-1B32-495E-A268-1AD88DF24F4B}" type="presOf" srcId="{291E158B-199D-404C-BF82-2B655CDC0AAE}" destId="{0BA24A9E-C081-4DA3-90D9-A8F2C69CC532}" srcOrd="1" destOrd="0" presId="urn:microsoft.com/office/officeart/2005/8/layout/hProcess4"/>
    <dgm:cxn modelId="{A9F1D775-C293-4751-9E8E-3F7CA9B8151F}" type="presOf" srcId="{6D72E0B8-C87C-44CF-8CCD-97864C81A047}" destId="{7C57CAA0-CB77-4F6D-8A69-EBDE9701854E}" srcOrd="0" destOrd="0" presId="urn:microsoft.com/office/officeart/2005/8/layout/hProcess4"/>
    <dgm:cxn modelId="{121652CD-40EC-463E-BA87-3F089BF196F9}" type="presOf" srcId="{291E158B-199D-404C-BF82-2B655CDC0AAE}" destId="{FFA33832-0F90-4176-AC2F-03E313485B73}" srcOrd="0" destOrd="0" presId="urn:microsoft.com/office/officeart/2005/8/layout/hProcess4"/>
    <dgm:cxn modelId="{59097674-B0E1-4C62-ABBC-B7FD9BA98AD5}" type="presOf" srcId="{DE68B49F-7917-4445-BB2A-B1C95BCB59E1}" destId="{920ADA7A-EC0C-4ABC-866F-B4A014648A81}" srcOrd="0" destOrd="0" presId="urn:microsoft.com/office/officeart/2005/8/layout/hProcess4"/>
    <dgm:cxn modelId="{3B137A5F-DE15-436A-BEC1-0DEC862E6D6F}" type="presOf" srcId="{BA494E5D-9D6E-46B0-A88D-1573B53685F5}" destId="{04BCC325-4C77-4AF0-8993-29D3D8C5C303}" srcOrd="1" destOrd="0" presId="urn:microsoft.com/office/officeart/2005/8/layout/hProcess4"/>
    <dgm:cxn modelId="{E3F5D4DB-E354-4611-B1DD-EA1FFF41E9AA}" type="presOf" srcId="{C5AF75F9-36D1-4EDE-BA41-14422548FFDC}" destId="{4A1C164D-71C7-42A5-86A7-8854E24BB95B}" srcOrd="1" destOrd="0" presId="urn:microsoft.com/office/officeart/2005/8/layout/hProcess4"/>
    <dgm:cxn modelId="{1189A609-0EF2-4970-931D-9B5DBE6EF2D4}" type="presOf" srcId="{0652FBB7-88FF-419D-BAE4-02C5E333EC54}" destId="{1A74F522-1171-4E8E-80F3-DFD1D0D4506A}" srcOrd="0" destOrd="0" presId="urn:microsoft.com/office/officeart/2005/8/layout/hProcess4"/>
    <dgm:cxn modelId="{337A8D0B-D61E-4B86-A6CD-7D2D1CBB2487}" srcId="{EC4C06E0-2BBA-429E-B0AA-0D53376B29DD}" destId="{6D72E0B8-C87C-44CF-8CCD-97864C81A047}" srcOrd="1" destOrd="0" parTransId="{22EA5AC6-A3D9-4460-94BE-A370C2CE3D0F}" sibTransId="{DE68B49F-7917-4445-BB2A-B1C95BCB59E1}"/>
    <dgm:cxn modelId="{6F9562D8-AB1B-4B18-AF0A-C3F79D5A6F26}" type="presOf" srcId="{C2FFD8AF-BAD2-4069-8C9E-ABC08AB34D32}" destId="{DC872A68-D76E-46D6-B53A-709E90582E42}" srcOrd="0" destOrd="0" presId="urn:microsoft.com/office/officeart/2005/8/layout/hProcess4"/>
    <dgm:cxn modelId="{EE80488B-B22F-4DB5-B72D-01BE87B36DC1}" type="presOf" srcId="{C55A8BB7-9EA1-424D-94DD-18C8B3D7EBBD}" destId="{B12B39CD-6176-4202-9E5F-15CEB290CC44}" srcOrd="0" destOrd="0" presId="urn:microsoft.com/office/officeart/2005/8/layout/hProcess4"/>
    <dgm:cxn modelId="{FB2C6709-F895-4A8D-81C9-9293765D397C}" type="presOf" srcId="{BA494E5D-9D6E-46B0-A88D-1573B53685F5}" destId="{76BDA821-F8B6-4B5E-8E18-4EBE18BB3E6E}" srcOrd="0" destOrd="0" presId="urn:microsoft.com/office/officeart/2005/8/layout/hProcess4"/>
    <dgm:cxn modelId="{332DE3F2-707B-460E-AC82-0E09D6DBA338}" srcId="{EC4C06E0-2BBA-429E-B0AA-0D53376B29DD}" destId="{C55A8BB7-9EA1-424D-94DD-18C8B3D7EBBD}" srcOrd="3" destOrd="0" parTransId="{AEDA95BD-0D3E-4444-828C-34E046E487C8}" sibTransId="{74C7BC1A-9B9E-4B00-B404-C3B7B864A20A}"/>
    <dgm:cxn modelId="{A46D18F3-79EE-46F5-9C72-5D73F254045A}" srcId="{6D72E0B8-C87C-44CF-8CCD-97864C81A047}" destId="{BA494E5D-9D6E-46B0-A88D-1573B53685F5}" srcOrd="0" destOrd="0" parTransId="{4EE2EE9E-5B6E-445A-A758-037676A1AD08}" sibTransId="{F0E1E0E6-71C2-48D5-B0CA-17BC699CF9BC}"/>
    <dgm:cxn modelId="{E9271CFF-9E6C-4383-B6C5-C4BD101D3419}" type="presOf" srcId="{EC4C06E0-2BBA-429E-B0AA-0D53376B29DD}" destId="{961D5C94-4F9D-46FC-BE0D-E17718E01218}" srcOrd="0" destOrd="0" presId="urn:microsoft.com/office/officeart/2005/8/layout/hProcess4"/>
    <dgm:cxn modelId="{5412D361-F3CF-441C-87F1-9C6EFFC95D6C}" type="presOf" srcId="{C5AF75F9-36D1-4EDE-BA41-14422548FFDC}" destId="{0D303BC6-3A80-41AB-9A71-8E98B4C27DD7}" srcOrd="0" destOrd="0" presId="urn:microsoft.com/office/officeart/2005/8/layout/hProcess4"/>
    <dgm:cxn modelId="{92F8690E-1513-4CFE-AC56-E855CBC3E18C}" type="presOf" srcId="{2830BAD7-324D-4CFB-9B44-4980A102233A}" destId="{426A0118-2CAF-4D43-AA80-9CDF97386BDE}" srcOrd="0" destOrd="0" presId="urn:microsoft.com/office/officeart/2005/8/layout/hProcess4"/>
    <dgm:cxn modelId="{A25525A3-58B5-4E11-8A44-F38B2B0E43D0}" srcId="{EC4C06E0-2BBA-429E-B0AA-0D53376B29DD}" destId="{0652FBB7-88FF-419D-BAE4-02C5E333EC54}" srcOrd="2" destOrd="0" parTransId="{AC6629AA-6114-4050-92F9-63CBFF023429}" sibTransId="{B2EC13C6-CD31-4835-B849-7DEFB6D52894}"/>
    <dgm:cxn modelId="{E9A67642-149E-4263-A4D5-D0C535908D55}" srcId="{2830BAD7-324D-4CFB-9B44-4980A102233A}" destId="{C5AF75F9-36D1-4EDE-BA41-14422548FFDC}" srcOrd="0" destOrd="0" parTransId="{0BFC29DA-63C5-4370-91AF-AB55BE7E2E2A}" sibTransId="{18EA65E4-35E4-4314-B208-B88F172E545B}"/>
    <dgm:cxn modelId="{C4083DF2-60E2-4778-A18C-AA4CD5D6BB1F}" srcId="{0652FBB7-88FF-419D-BAE4-02C5E333EC54}" destId="{291E158B-199D-404C-BF82-2B655CDC0AAE}" srcOrd="0" destOrd="0" parTransId="{CC051689-69F9-4FD2-A0C9-103EBA428C8C}" sibTransId="{B6AC3F47-8307-40EF-BC70-FC44E04D2F8A}"/>
    <dgm:cxn modelId="{77305B91-D9EB-4DD9-83E7-857E688ED7D0}" type="presParOf" srcId="{961D5C94-4F9D-46FC-BE0D-E17718E01218}" destId="{8C2400D3-5803-4CAA-B92B-8E3B13DAF195}" srcOrd="0" destOrd="0" presId="urn:microsoft.com/office/officeart/2005/8/layout/hProcess4"/>
    <dgm:cxn modelId="{4F46E963-DDB5-496A-915A-E0276D733737}" type="presParOf" srcId="{961D5C94-4F9D-46FC-BE0D-E17718E01218}" destId="{53492B3D-4A85-4CA7-9CCC-A72B9F45C5DF}" srcOrd="1" destOrd="0" presId="urn:microsoft.com/office/officeart/2005/8/layout/hProcess4"/>
    <dgm:cxn modelId="{F762D261-FD91-4752-9EE2-36D4B6676383}" type="presParOf" srcId="{961D5C94-4F9D-46FC-BE0D-E17718E01218}" destId="{A5CD09C4-B2A0-4242-9B57-4ED0BA781D73}" srcOrd="2" destOrd="0" presId="urn:microsoft.com/office/officeart/2005/8/layout/hProcess4"/>
    <dgm:cxn modelId="{2DCBE262-8327-40E7-97B8-8193842CBF17}" type="presParOf" srcId="{A5CD09C4-B2A0-4242-9B57-4ED0BA781D73}" destId="{30BA447E-97BC-4B2D-9B25-F3C8DA05AA07}" srcOrd="0" destOrd="0" presId="urn:microsoft.com/office/officeart/2005/8/layout/hProcess4"/>
    <dgm:cxn modelId="{FB77F97A-8BBE-4BF3-8921-BEFAEAF78723}" type="presParOf" srcId="{30BA447E-97BC-4B2D-9B25-F3C8DA05AA07}" destId="{7B7DF126-64CD-4C21-AADF-9D321B25AA9D}" srcOrd="0" destOrd="0" presId="urn:microsoft.com/office/officeart/2005/8/layout/hProcess4"/>
    <dgm:cxn modelId="{F69D6DD9-6BC0-4FF3-9CBD-7B70CE833055}" type="presParOf" srcId="{30BA447E-97BC-4B2D-9B25-F3C8DA05AA07}" destId="{0D303BC6-3A80-41AB-9A71-8E98B4C27DD7}" srcOrd="1" destOrd="0" presId="urn:microsoft.com/office/officeart/2005/8/layout/hProcess4"/>
    <dgm:cxn modelId="{BA9B39EB-791C-46DE-8029-93F5758F8A3D}" type="presParOf" srcId="{30BA447E-97BC-4B2D-9B25-F3C8DA05AA07}" destId="{4A1C164D-71C7-42A5-86A7-8854E24BB95B}" srcOrd="2" destOrd="0" presId="urn:microsoft.com/office/officeart/2005/8/layout/hProcess4"/>
    <dgm:cxn modelId="{4CD5A1B8-56F3-4BB1-AD2A-3E1AD719FD8B}" type="presParOf" srcId="{30BA447E-97BC-4B2D-9B25-F3C8DA05AA07}" destId="{426A0118-2CAF-4D43-AA80-9CDF97386BDE}" srcOrd="3" destOrd="0" presId="urn:microsoft.com/office/officeart/2005/8/layout/hProcess4"/>
    <dgm:cxn modelId="{4F345704-13AB-4CF6-B82E-D3B9DD414DE6}" type="presParOf" srcId="{30BA447E-97BC-4B2D-9B25-F3C8DA05AA07}" destId="{505A261A-3958-42A5-A6C7-5C0CBA8FD5EF}" srcOrd="4" destOrd="0" presId="urn:microsoft.com/office/officeart/2005/8/layout/hProcess4"/>
    <dgm:cxn modelId="{C07AC01E-F956-4DF1-BC10-19FE2604E14C}" type="presParOf" srcId="{A5CD09C4-B2A0-4242-9B57-4ED0BA781D73}" destId="{DC872A68-D76E-46D6-B53A-709E90582E42}" srcOrd="1" destOrd="0" presId="urn:microsoft.com/office/officeart/2005/8/layout/hProcess4"/>
    <dgm:cxn modelId="{D69DEFD0-8388-4FCF-B30F-B349B4EB2375}" type="presParOf" srcId="{A5CD09C4-B2A0-4242-9B57-4ED0BA781D73}" destId="{198978AF-3CCA-4FA6-BB6E-6945C3AB044F}" srcOrd="2" destOrd="0" presId="urn:microsoft.com/office/officeart/2005/8/layout/hProcess4"/>
    <dgm:cxn modelId="{C0F9E541-0604-4813-A9EB-6069DD82346D}" type="presParOf" srcId="{198978AF-3CCA-4FA6-BB6E-6945C3AB044F}" destId="{C05DC8A0-785C-4E5E-ABE3-82EFA945DB6E}" srcOrd="0" destOrd="0" presId="urn:microsoft.com/office/officeart/2005/8/layout/hProcess4"/>
    <dgm:cxn modelId="{59391C86-0414-462E-A94D-CAADF6D440E5}" type="presParOf" srcId="{198978AF-3CCA-4FA6-BB6E-6945C3AB044F}" destId="{76BDA821-F8B6-4B5E-8E18-4EBE18BB3E6E}" srcOrd="1" destOrd="0" presId="urn:microsoft.com/office/officeart/2005/8/layout/hProcess4"/>
    <dgm:cxn modelId="{CB850364-AF0A-4B68-B818-E7761E38AB4D}" type="presParOf" srcId="{198978AF-3CCA-4FA6-BB6E-6945C3AB044F}" destId="{04BCC325-4C77-4AF0-8993-29D3D8C5C303}" srcOrd="2" destOrd="0" presId="urn:microsoft.com/office/officeart/2005/8/layout/hProcess4"/>
    <dgm:cxn modelId="{110E49D5-75E4-4303-BEB7-7FB06BBC5103}" type="presParOf" srcId="{198978AF-3CCA-4FA6-BB6E-6945C3AB044F}" destId="{7C57CAA0-CB77-4F6D-8A69-EBDE9701854E}" srcOrd="3" destOrd="0" presId="urn:microsoft.com/office/officeart/2005/8/layout/hProcess4"/>
    <dgm:cxn modelId="{B950AE8F-FAF6-48B1-BE02-84DC1E8294FB}" type="presParOf" srcId="{198978AF-3CCA-4FA6-BB6E-6945C3AB044F}" destId="{3D1048A5-09FC-4B8C-A3B4-BA6F556276C3}" srcOrd="4" destOrd="0" presId="urn:microsoft.com/office/officeart/2005/8/layout/hProcess4"/>
    <dgm:cxn modelId="{B7B976F6-1A6A-4976-B2D7-2E5560747570}" type="presParOf" srcId="{A5CD09C4-B2A0-4242-9B57-4ED0BA781D73}" destId="{920ADA7A-EC0C-4ABC-866F-B4A014648A81}" srcOrd="3" destOrd="0" presId="urn:microsoft.com/office/officeart/2005/8/layout/hProcess4"/>
    <dgm:cxn modelId="{9D611ACF-2803-4EA4-B2C1-9B148F6204B5}" type="presParOf" srcId="{A5CD09C4-B2A0-4242-9B57-4ED0BA781D73}" destId="{FFA328BA-0AFE-452C-B155-87C606367A1A}" srcOrd="4" destOrd="0" presId="urn:microsoft.com/office/officeart/2005/8/layout/hProcess4"/>
    <dgm:cxn modelId="{8F68D6EF-39E8-4024-B12C-16F80C6A0C83}" type="presParOf" srcId="{FFA328BA-0AFE-452C-B155-87C606367A1A}" destId="{AB330F2E-4F86-4E1C-92CD-3CDD0F381C77}" srcOrd="0" destOrd="0" presId="urn:microsoft.com/office/officeart/2005/8/layout/hProcess4"/>
    <dgm:cxn modelId="{9F79C6B4-655B-4801-926E-53C0C3C1B1BD}" type="presParOf" srcId="{FFA328BA-0AFE-452C-B155-87C606367A1A}" destId="{FFA33832-0F90-4176-AC2F-03E313485B73}" srcOrd="1" destOrd="0" presId="urn:microsoft.com/office/officeart/2005/8/layout/hProcess4"/>
    <dgm:cxn modelId="{71D0FD6A-3230-406A-9846-B427CDC61272}" type="presParOf" srcId="{FFA328BA-0AFE-452C-B155-87C606367A1A}" destId="{0BA24A9E-C081-4DA3-90D9-A8F2C69CC532}" srcOrd="2" destOrd="0" presId="urn:microsoft.com/office/officeart/2005/8/layout/hProcess4"/>
    <dgm:cxn modelId="{BD4B2180-D55D-46F1-8C23-A8256FA8DADC}" type="presParOf" srcId="{FFA328BA-0AFE-452C-B155-87C606367A1A}" destId="{1A74F522-1171-4E8E-80F3-DFD1D0D4506A}" srcOrd="3" destOrd="0" presId="urn:microsoft.com/office/officeart/2005/8/layout/hProcess4"/>
    <dgm:cxn modelId="{24B94CAF-506A-4C26-9370-E5AE0045CE79}" type="presParOf" srcId="{FFA328BA-0AFE-452C-B155-87C606367A1A}" destId="{1FACB4DF-833F-4341-B941-E15C204DE69C}" srcOrd="4" destOrd="0" presId="urn:microsoft.com/office/officeart/2005/8/layout/hProcess4"/>
    <dgm:cxn modelId="{64EE2755-FCBB-469E-92BE-B26D4CA2B230}" type="presParOf" srcId="{A5CD09C4-B2A0-4242-9B57-4ED0BA781D73}" destId="{AE0D3703-AFE4-407C-A1C6-9671B195598D}" srcOrd="5" destOrd="0" presId="urn:microsoft.com/office/officeart/2005/8/layout/hProcess4"/>
    <dgm:cxn modelId="{596D1197-F842-49F2-A033-15F72A6AC90F}" type="presParOf" srcId="{A5CD09C4-B2A0-4242-9B57-4ED0BA781D73}" destId="{57B2734E-49EB-4777-8B4C-FCFB70DF3A9F}" srcOrd="6" destOrd="0" presId="urn:microsoft.com/office/officeart/2005/8/layout/hProcess4"/>
    <dgm:cxn modelId="{79C82FA2-830E-42D4-A65C-94B787A13983}" type="presParOf" srcId="{57B2734E-49EB-4777-8B4C-FCFB70DF3A9F}" destId="{473FD047-6762-4EF5-8B89-5A2FB15889F7}" srcOrd="0" destOrd="0" presId="urn:microsoft.com/office/officeart/2005/8/layout/hProcess4"/>
    <dgm:cxn modelId="{6AB1FA71-C034-43E6-B5C2-E873F0E42B9D}" type="presParOf" srcId="{57B2734E-49EB-4777-8B4C-FCFB70DF3A9F}" destId="{E65A3743-660D-492E-9733-024AF17EE5FC}" srcOrd="1" destOrd="0" presId="urn:microsoft.com/office/officeart/2005/8/layout/hProcess4"/>
    <dgm:cxn modelId="{7BA8186B-B9EF-462C-8846-23C73B3EED79}" type="presParOf" srcId="{57B2734E-49EB-4777-8B4C-FCFB70DF3A9F}" destId="{6B564C53-FD0E-4EEB-A85A-B63CBEAA277B}" srcOrd="2" destOrd="0" presId="urn:microsoft.com/office/officeart/2005/8/layout/hProcess4"/>
    <dgm:cxn modelId="{80BA4079-10A1-4BDF-A80D-824C00086609}" type="presParOf" srcId="{57B2734E-49EB-4777-8B4C-FCFB70DF3A9F}" destId="{B12B39CD-6176-4202-9E5F-15CEB290CC44}" srcOrd="3" destOrd="0" presId="urn:microsoft.com/office/officeart/2005/8/layout/hProcess4"/>
    <dgm:cxn modelId="{0963FEA9-7508-4446-A0BD-F0BF035E565B}" type="presParOf" srcId="{57B2734E-49EB-4777-8B4C-FCFB70DF3A9F}" destId="{B4A61FBA-7BBB-4EDD-A8F3-AAA557336250}"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0BBB2A-435F-47E9-972F-B2D3CE418D5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CO"/>
        </a:p>
      </dgm:t>
    </dgm:pt>
    <dgm:pt modelId="{9F372502-5EA1-40C6-A1D8-C425DD6D351E}">
      <dgm:prSet phldrT="[Texto]" custT="1"/>
      <dgm:spPr/>
      <dgm:t>
        <a:bodyPr/>
        <a:lstStyle/>
        <a:p>
          <a:pPr algn="just"/>
          <a:r>
            <a:rPr lang="es-CO" sz="1400" dirty="0" smtClean="0"/>
            <a:t>Contribuir al mejoramiento continuo de la institución a través de acciones que fortalezcan la capacidad administrativa, el desempeño institucional y facilitar la gestión de los recursos del Hospital.</a:t>
          </a:r>
          <a:endParaRPr lang="es-CO" sz="1400" dirty="0"/>
        </a:p>
      </dgm:t>
    </dgm:pt>
    <dgm:pt modelId="{D03DA60A-DE18-4CFA-83D7-80AA17CAB762}" type="parTrans" cxnId="{7E1A8BB0-635E-49D6-8EEB-29522B0AECF0}">
      <dgm:prSet/>
      <dgm:spPr/>
      <dgm:t>
        <a:bodyPr/>
        <a:lstStyle/>
        <a:p>
          <a:endParaRPr lang="es-CO"/>
        </a:p>
      </dgm:t>
    </dgm:pt>
    <dgm:pt modelId="{2D04D9D3-EB5B-4909-A6E8-737BAAD9286A}" type="sibTrans" cxnId="{7E1A8BB0-635E-49D6-8EEB-29522B0AECF0}">
      <dgm:prSet/>
      <dgm:spPr/>
      <dgm:t>
        <a:bodyPr/>
        <a:lstStyle/>
        <a:p>
          <a:endParaRPr lang="es-CO"/>
        </a:p>
      </dgm:t>
    </dgm:pt>
    <dgm:pt modelId="{000F40D1-DB04-42BC-BCF9-FE83BCFF9776}">
      <dgm:prSet phldrT="[Texto]" custT="1"/>
      <dgm:spPr/>
      <dgm:t>
        <a:bodyPr/>
        <a:lstStyle/>
        <a:p>
          <a:r>
            <a:rPr lang="es-CO" sz="1400" dirty="0" smtClean="0"/>
            <a:t>Cumplir con el 90% de las acciones planteadas en los sistemas de gestión del Hospital</a:t>
          </a:r>
        </a:p>
        <a:p>
          <a:endParaRPr lang="es-CO" sz="1400" dirty="0"/>
        </a:p>
      </dgm:t>
    </dgm:pt>
    <dgm:pt modelId="{FB5F275F-FEFD-45C5-B4C5-233062A09500}" type="parTrans" cxnId="{A60696F3-028C-44B7-82D6-79D61B09ED2A}">
      <dgm:prSet/>
      <dgm:spPr/>
      <dgm:t>
        <a:bodyPr/>
        <a:lstStyle/>
        <a:p>
          <a:endParaRPr lang="es-CO"/>
        </a:p>
      </dgm:t>
    </dgm:pt>
    <dgm:pt modelId="{5F9C64C4-1AC6-4F9B-B7D2-C766C339FF59}" type="sibTrans" cxnId="{A60696F3-028C-44B7-82D6-79D61B09ED2A}">
      <dgm:prSet/>
      <dgm:spPr/>
      <dgm:t>
        <a:bodyPr/>
        <a:lstStyle/>
        <a:p>
          <a:endParaRPr lang="es-CO"/>
        </a:p>
      </dgm:t>
    </dgm:pt>
    <dgm:pt modelId="{10483852-68CB-4ECB-BA73-5B335FD76B52}">
      <dgm:prSet phldrT="[Texto]" custT="1"/>
      <dgm:spPr/>
      <dgm:t>
        <a:bodyPr/>
        <a:lstStyle/>
        <a:p>
          <a:r>
            <a:rPr lang="es-CO" sz="1400" dirty="0" smtClean="0"/>
            <a:t>Líneas estratégicas</a:t>
          </a:r>
          <a:endParaRPr lang="es-CO" sz="1400" dirty="0"/>
        </a:p>
      </dgm:t>
    </dgm:pt>
    <dgm:pt modelId="{5760A3C0-2428-48DF-89B4-6D66371913EA}" type="parTrans" cxnId="{05680302-F987-4810-BCCF-EC1BF73260C9}">
      <dgm:prSet/>
      <dgm:spPr/>
      <dgm:t>
        <a:bodyPr/>
        <a:lstStyle/>
        <a:p>
          <a:endParaRPr lang="es-CO"/>
        </a:p>
      </dgm:t>
    </dgm:pt>
    <dgm:pt modelId="{20C1DAB7-FC6D-4EED-B236-1844910FAF36}" type="sibTrans" cxnId="{05680302-F987-4810-BCCF-EC1BF73260C9}">
      <dgm:prSet/>
      <dgm:spPr/>
      <dgm:t>
        <a:bodyPr/>
        <a:lstStyle/>
        <a:p>
          <a:endParaRPr lang="es-CO"/>
        </a:p>
      </dgm:t>
    </dgm:pt>
    <dgm:pt modelId="{7E3C65B4-EBEB-40C4-8AE1-B838AC3362F8}">
      <dgm:prSet phldrT="[Texto]" custT="1"/>
      <dgm:spPr/>
      <dgm:t>
        <a:bodyPr/>
        <a:lstStyle/>
        <a:p>
          <a:r>
            <a:rPr lang="es-CO" sz="900" dirty="0" smtClean="0"/>
            <a:t>Velar que el Sistema de Control Interno disponga de sus propios mecanismos de verificación y evaluación, que faciliten en tiempo real, realizar seguimiento a la gestión de la organización por parte de los diferentes niveles de autoridad, permitiendo acciones oportunas de prevención, corrección y de mejoramiento.</a:t>
          </a:r>
          <a:endParaRPr lang="es-CO" sz="900" dirty="0"/>
        </a:p>
      </dgm:t>
    </dgm:pt>
    <dgm:pt modelId="{57055CAC-EA9D-496F-8D5A-EF9CA175D48E}" type="parTrans" cxnId="{73CCE338-A63F-4B5B-8984-9D1243D3FCC8}">
      <dgm:prSet/>
      <dgm:spPr/>
      <dgm:t>
        <a:bodyPr/>
        <a:lstStyle/>
        <a:p>
          <a:endParaRPr lang="es-CO"/>
        </a:p>
      </dgm:t>
    </dgm:pt>
    <dgm:pt modelId="{C8BEC382-FB59-48A2-9A33-7C334B661850}" type="sibTrans" cxnId="{73CCE338-A63F-4B5B-8984-9D1243D3FCC8}">
      <dgm:prSet/>
      <dgm:spPr/>
      <dgm:t>
        <a:bodyPr/>
        <a:lstStyle/>
        <a:p>
          <a:endParaRPr lang="es-CO"/>
        </a:p>
      </dgm:t>
    </dgm:pt>
    <dgm:pt modelId="{60025F62-8685-44DB-B690-3D373C461AAD}">
      <dgm:prSet phldrT="[Texto]" custT="1"/>
      <dgm:spPr/>
      <dgm:t>
        <a:bodyPr/>
        <a:lstStyle/>
        <a:p>
          <a:r>
            <a:rPr lang="es-CO" sz="900" dirty="0" smtClean="0"/>
            <a:t>Garantizar el cumplimiento del sistema obligatorio de garantía de la calidad Institucional con el fin de alcanzar altos estándares de calidad en la prestación de servicios, con visión a la acreditación y minimizando los riesgos en la atención, a través de mecanismos de evaluación, control y seguimiento.</a:t>
          </a:r>
          <a:endParaRPr lang="es-CO" sz="900" dirty="0"/>
        </a:p>
      </dgm:t>
    </dgm:pt>
    <dgm:pt modelId="{F1AA6C0E-7B9C-4884-B239-58AE9C56EB36}" type="sibTrans" cxnId="{7883DA22-7EEE-48DA-88D3-805F11589E7A}">
      <dgm:prSet/>
      <dgm:spPr/>
      <dgm:t>
        <a:bodyPr/>
        <a:lstStyle/>
        <a:p>
          <a:endParaRPr lang="es-CO"/>
        </a:p>
      </dgm:t>
    </dgm:pt>
    <dgm:pt modelId="{86274F60-8D51-458B-AF0C-620974145522}" type="parTrans" cxnId="{7883DA22-7EEE-48DA-88D3-805F11589E7A}">
      <dgm:prSet/>
      <dgm:spPr/>
      <dgm:t>
        <a:bodyPr/>
        <a:lstStyle/>
        <a:p>
          <a:endParaRPr lang="es-CO"/>
        </a:p>
      </dgm:t>
    </dgm:pt>
    <dgm:pt modelId="{BEB121E3-207A-4AB6-AB41-32F274BB57A1}" type="pres">
      <dgm:prSet presAssocID="{F10BBB2A-435F-47E9-972F-B2D3CE418D51}" presName="diagram" presStyleCnt="0">
        <dgm:presLayoutVars>
          <dgm:chPref val="1"/>
          <dgm:dir/>
          <dgm:animOne val="branch"/>
          <dgm:animLvl val="lvl"/>
          <dgm:resizeHandles val="exact"/>
        </dgm:presLayoutVars>
      </dgm:prSet>
      <dgm:spPr/>
      <dgm:t>
        <a:bodyPr/>
        <a:lstStyle/>
        <a:p>
          <a:endParaRPr lang="es-CO"/>
        </a:p>
      </dgm:t>
    </dgm:pt>
    <dgm:pt modelId="{45F18571-74CB-4C89-8956-3A298F310E52}" type="pres">
      <dgm:prSet presAssocID="{9F372502-5EA1-40C6-A1D8-C425DD6D351E}" presName="root1" presStyleCnt="0"/>
      <dgm:spPr/>
    </dgm:pt>
    <dgm:pt modelId="{D7D0FB6B-1DF7-4E02-A41A-B61071F6092A}" type="pres">
      <dgm:prSet presAssocID="{9F372502-5EA1-40C6-A1D8-C425DD6D351E}" presName="LevelOneTextNode" presStyleLbl="node0" presStyleIdx="0" presStyleCnt="1" custScaleX="153551" custScaleY="359800" custLinFactNeighborX="2371">
        <dgm:presLayoutVars>
          <dgm:chPref val="3"/>
        </dgm:presLayoutVars>
      </dgm:prSet>
      <dgm:spPr/>
      <dgm:t>
        <a:bodyPr/>
        <a:lstStyle/>
        <a:p>
          <a:endParaRPr lang="es-CO"/>
        </a:p>
      </dgm:t>
    </dgm:pt>
    <dgm:pt modelId="{8A1478D8-A8CF-4E2D-8024-C0248A5DE5AA}" type="pres">
      <dgm:prSet presAssocID="{9F372502-5EA1-40C6-A1D8-C425DD6D351E}" presName="level2hierChild" presStyleCnt="0"/>
      <dgm:spPr/>
    </dgm:pt>
    <dgm:pt modelId="{2FA2BC7E-D0A1-4292-A3B6-EA59982FACB0}" type="pres">
      <dgm:prSet presAssocID="{FB5F275F-FEFD-45C5-B4C5-233062A09500}" presName="conn2-1" presStyleLbl="parChTrans1D2" presStyleIdx="0" presStyleCnt="1"/>
      <dgm:spPr/>
      <dgm:t>
        <a:bodyPr/>
        <a:lstStyle/>
        <a:p>
          <a:endParaRPr lang="es-CO"/>
        </a:p>
      </dgm:t>
    </dgm:pt>
    <dgm:pt modelId="{14F6E869-D220-4A57-ADA5-CBF0B62B7992}" type="pres">
      <dgm:prSet presAssocID="{FB5F275F-FEFD-45C5-B4C5-233062A09500}" presName="connTx" presStyleLbl="parChTrans1D2" presStyleIdx="0" presStyleCnt="1"/>
      <dgm:spPr/>
      <dgm:t>
        <a:bodyPr/>
        <a:lstStyle/>
        <a:p>
          <a:endParaRPr lang="es-CO"/>
        </a:p>
      </dgm:t>
    </dgm:pt>
    <dgm:pt modelId="{75B948DE-1AB0-435F-A0BE-A3BF8D199CEF}" type="pres">
      <dgm:prSet presAssocID="{000F40D1-DB04-42BC-BCF9-FE83BCFF9776}" presName="root2" presStyleCnt="0"/>
      <dgm:spPr/>
    </dgm:pt>
    <dgm:pt modelId="{AFA8C050-44C6-4D48-9C6B-36F5DADE704B}" type="pres">
      <dgm:prSet presAssocID="{000F40D1-DB04-42BC-BCF9-FE83BCFF9776}" presName="LevelTwoTextNode" presStyleLbl="node2" presStyleIdx="0" presStyleCnt="1" custScaleY="255936">
        <dgm:presLayoutVars>
          <dgm:chPref val="3"/>
        </dgm:presLayoutVars>
      </dgm:prSet>
      <dgm:spPr/>
      <dgm:t>
        <a:bodyPr/>
        <a:lstStyle/>
        <a:p>
          <a:endParaRPr lang="es-CO"/>
        </a:p>
      </dgm:t>
    </dgm:pt>
    <dgm:pt modelId="{8558F04E-64CE-44DA-9290-E748335D45A2}" type="pres">
      <dgm:prSet presAssocID="{000F40D1-DB04-42BC-BCF9-FE83BCFF9776}" presName="level3hierChild" presStyleCnt="0"/>
      <dgm:spPr/>
    </dgm:pt>
    <dgm:pt modelId="{3371D9BE-B3F2-44A1-9B42-CE84A501CC1A}" type="pres">
      <dgm:prSet presAssocID="{5760A3C0-2428-48DF-89B4-6D66371913EA}" presName="conn2-1" presStyleLbl="parChTrans1D3" presStyleIdx="0" presStyleCnt="1"/>
      <dgm:spPr/>
      <dgm:t>
        <a:bodyPr/>
        <a:lstStyle/>
        <a:p>
          <a:endParaRPr lang="es-CO"/>
        </a:p>
      </dgm:t>
    </dgm:pt>
    <dgm:pt modelId="{0A0AB3ED-E3B5-402E-9474-B06EA475DA5C}" type="pres">
      <dgm:prSet presAssocID="{5760A3C0-2428-48DF-89B4-6D66371913EA}" presName="connTx" presStyleLbl="parChTrans1D3" presStyleIdx="0" presStyleCnt="1"/>
      <dgm:spPr/>
      <dgm:t>
        <a:bodyPr/>
        <a:lstStyle/>
        <a:p>
          <a:endParaRPr lang="es-CO"/>
        </a:p>
      </dgm:t>
    </dgm:pt>
    <dgm:pt modelId="{B3809B85-6BC0-4BF2-8EB2-3FA61B6DE91E}" type="pres">
      <dgm:prSet presAssocID="{10483852-68CB-4ECB-BA73-5B335FD76B52}" presName="root2" presStyleCnt="0"/>
      <dgm:spPr/>
    </dgm:pt>
    <dgm:pt modelId="{99A4368D-498F-4AD8-AF11-5454CFD485B5}" type="pres">
      <dgm:prSet presAssocID="{10483852-68CB-4ECB-BA73-5B335FD76B52}" presName="LevelTwoTextNode" presStyleLbl="node3" presStyleIdx="0" presStyleCnt="1">
        <dgm:presLayoutVars>
          <dgm:chPref val="3"/>
        </dgm:presLayoutVars>
      </dgm:prSet>
      <dgm:spPr/>
      <dgm:t>
        <a:bodyPr/>
        <a:lstStyle/>
        <a:p>
          <a:endParaRPr lang="es-CO"/>
        </a:p>
      </dgm:t>
    </dgm:pt>
    <dgm:pt modelId="{14432753-D03F-4921-AB2D-78652564550C}" type="pres">
      <dgm:prSet presAssocID="{10483852-68CB-4ECB-BA73-5B335FD76B52}" presName="level3hierChild" presStyleCnt="0"/>
      <dgm:spPr/>
    </dgm:pt>
    <dgm:pt modelId="{4D36969B-6BC2-48CB-B9A5-A94698B1E3FA}" type="pres">
      <dgm:prSet presAssocID="{86274F60-8D51-458B-AF0C-620974145522}" presName="conn2-1" presStyleLbl="parChTrans1D4" presStyleIdx="0" presStyleCnt="2"/>
      <dgm:spPr/>
      <dgm:t>
        <a:bodyPr/>
        <a:lstStyle/>
        <a:p>
          <a:endParaRPr lang="es-CO"/>
        </a:p>
      </dgm:t>
    </dgm:pt>
    <dgm:pt modelId="{42D69D48-18B5-4CB1-BEC2-C652E950819D}" type="pres">
      <dgm:prSet presAssocID="{86274F60-8D51-458B-AF0C-620974145522}" presName="connTx" presStyleLbl="parChTrans1D4" presStyleIdx="0" presStyleCnt="2"/>
      <dgm:spPr/>
      <dgm:t>
        <a:bodyPr/>
        <a:lstStyle/>
        <a:p>
          <a:endParaRPr lang="es-CO"/>
        </a:p>
      </dgm:t>
    </dgm:pt>
    <dgm:pt modelId="{18332744-4516-4254-AC13-6E283EBDAA60}" type="pres">
      <dgm:prSet presAssocID="{60025F62-8685-44DB-B690-3D373C461AAD}" presName="root2" presStyleCnt="0"/>
      <dgm:spPr/>
    </dgm:pt>
    <dgm:pt modelId="{B856EFC5-8D2D-4E22-A09A-25F8F29E2291}" type="pres">
      <dgm:prSet presAssocID="{60025F62-8685-44DB-B690-3D373C461AAD}" presName="LevelTwoTextNode" presStyleLbl="node4" presStyleIdx="0" presStyleCnt="2" custScaleX="82645" custScaleY="309181">
        <dgm:presLayoutVars>
          <dgm:chPref val="3"/>
        </dgm:presLayoutVars>
      </dgm:prSet>
      <dgm:spPr/>
      <dgm:t>
        <a:bodyPr/>
        <a:lstStyle/>
        <a:p>
          <a:endParaRPr lang="es-CO"/>
        </a:p>
      </dgm:t>
    </dgm:pt>
    <dgm:pt modelId="{EA0343F2-85E1-4545-80E7-9EA9C9531A24}" type="pres">
      <dgm:prSet presAssocID="{60025F62-8685-44DB-B690-3D373C461AAD}" presName="level3hierChild" presStyleCnt="0"/>
      <dgm:spPr/>
    </dgm:pt>
    <dgm:pt modelId="{60885957-591D-4E00-B58D-3AE4B6561D0A}" type="pres">
      <dgm:prSet presAssocID="{57055CAC-EA9D-496F-8D5A-EF9CA175D48E}" presName="conn2-1" presStyleLbl="parChTrans1D4" presStyleIdx="1" presStyleCnt="2"/>
      <dgm:spPr/>
      <dgm:t>
        <a:bodyPr/>
        <a:lstStyle/>
        <a:p>
          <a:endParaRPr lang="es-CO"/>
        </a:p>
      </dgm:t>
    </dgm:pt>
    <dgm:pt modelId="{A8090792-D8F6-4D7F-8F36-F9520B2A337F}" type="pres">
      <dgm:prSet presAssocID="{57055CAC-EA9D-496F-8D5A-EF9CA175D48E}" presName="connTx" presStyleLbl="parChTrans1D4" presStyleIdx="1" presStyleCnt="2"/>
      <dgm:spPr/>
      <dgm:t>
        <a:bodyPr/>
        <a:lstStyle/>
        <a:p>
          <a:endParaRPr lang="es-CO"/>
        </a:p>
      </dgm:t>
    </dgm:pt>
    <dgm:pt modelId="{BB497D94-002D-4381-9630-5C68299C8898}" type="pres">
      <dgm:prSet presAssocID="{7E3C65B4-EBEB-40C4-8AE1-B838AC3362F8}" presName="root2" presStyleCnt="0"/>
      <dgm:spPr/>
    </dgm:pt>
    <dgm:pt modelId="{91AA5582-E7BA-464B-8AC0-1E4E9BF1EFE2}" type="pres">
      <dgm:prSet presAssocID="{7E3C65B4-EBEB-40C4-8AE1-B838AC3362F8}" presName="LevelTwoTextNode" presStyleLbl="node4" presStyleIdx="1" presStyleCnt="2" custScaleX="81850" custScaleY="320121">
        <dgm:presLayoutVars>
          <dgm:chPref val="3"/>
        </dgm:presLayoutVars>
      </dgm:prSet>
      <dgm:spPr/>
      <dgm:t>
        <a:bodyPr/>
        <a:lstStyle/>
        <a:p>
          <a:endParaRPr lang="es-CO"/>
        </a:p>
      </dgm:t>
    </dgm:pt>
    <dgm:pt modelId="{7D8C7DDC-4945-480F-AAC9-20051F36E5E7}" type="pres">
      <dgm:prSet presAssocID="{7E3C65B4-EBEB-40C4-8AE1-B838AC3362F8}" presName="level3hierChild" presStyleCnt="0"/>
      <dgm:spPr/>
    </dgm:pt>
  </dgm:ptLst>
  <dgm:cxnLst>
    <dgm:cxn modelId="{468BC883-361E-4584-BABC-ADA2D2E8371A}" type="presOf" srcId="{5760A3C0-2428-48DF-89B4-6D66371913EA}" destId="{0A0AB3ED-E3B5-402E-9474-B06EA475DA5C}" srcOrd="1" destOrd="0" presId="urn:microsoft.com/office/officeart/2005/8/layout/hierarchy2"/>
    <dgm:cxn modelId="{7883DA22-7EEE-48DA-88D3-805F11589E7A}" srcId="{10483852-68CB-4ECB-BA73-5B335FD76B52}" destId="{60025F62-8685-44DB-B690-3D373C461AAD}" srcOrd="0" destOrd="0" parTransId="{86274F60-8D51-458B-AF0C-620974145522}" sibTransId="{F1AA6C0E-7B9C-4884-B239-58AE9C56EB36}"/>
    <dgm:cxn modelId="{819963EA-A301-45DD-9D64-9E32680CFBAF}" type="presOf" srcId="{FB5F275F-FEFD-45C5-B4C5-233062A09500}" destId="{2FA2BC7E-D0A1-4292-A3B6-EA59982FACB0}" srcOrd="0" destOrd="0" presId="urn:microsoft.com/office/officeart/2005/8/layout/hierarchy2"/>
    <dgm:cxn modelId="{A60696F3-028C-44B7-82D6-79D61B09ED2A}" srcId="{9F372502-5EA1-40C6-A1D8-C425DD6D351E}" destId="{000F40D1-DB04-42BC-BCF9-FE83BCFF9776}" srcOrd="0" destOrd="0" parTransId="{FB5F275F-FEFD-45C5-B4C5-233062A09500}" sibTransId="{5F9C64C4-1AC6-4F9B-B7D2-C766C339FF59}"/>
    <dgm:cxn modelId="{52EBD8F2-091F-4C38-8FD9-4F5BB59A8E75}" type="presOf" srcId="{57055CAC-EA9D-496F-8D5A-EF9CA175D48E}" destId="{A8090792-D8F6-4D7F-8F36-F9520B2A337F}" srcOrd="1" destOrd="0" presId="urn:microsoft.com/office/officeart/2005/8/layout/hierarchy2"/>
    <dgm:cxn modelId="{49EC5B65-B654-4BE2-98FA-6F6641D6A9EC}" type="presOf" srcId="{57055CAC-EA9D-496F-8D5A-EF9CA175D48E}" destId="{60885957-591D-4E00-B58D-3AE4B6561D0A}" srcOrd="0" destOrd="0" presId="urn:microsoft.com/office/officeart/2005/8/layout/hierarchy2"/>
    <dgm:cxn modelId="{87A36A82-A3BB-46CB-A9CE-FF09462A3B09}" type="presOf" srcId="{7E3C65B4-EBEB-40C4-8AE1-B838AC3362F8}" destId="{91AA5582-E7BA-464B-8AC0-1E4E9BF1EFE2}" srcOrd="0" destOrd="0" presId="urn:microsoft.com/office/officeart/2005/8/layout/hierarchy2"/>
    <dgm:cxn modelId="{CFA043C8-6006-42DE-AFBD-CDE25D7629B0}" type="presOf" srcId="{F10BBB2A-435F-47E9-972F-B2D3CE418D51}" destId="{BEB121E3-207A-4AB6-AB41-32F274BB57A1}" srcOrd="0" destOrd="0" presId="urn:microsoft.com/office/officeart/2005/8/layout/hierarchy2"/>
    <dgm:cxn modelId="{D72548AF-78B1-43AF-8C25-AA733ACC12E0}" type="presOf" srcId="{86274F60-8D51-458B-AF0C-620974145522}" destId="{4D36969B-6BC2-48CB-B9A5-A94698B1E3FA}" srcOrd="0" destOrd="0" presId="urn:microsoft.com/office/officeart/2005/8/layout/hierarchy2"/>
    <dgm:cxn modelId="{FF846E80-DF07-48CF-8102-CFD8A2EC488C}" type="presOf" srcId="{5760A3C0-2428-48DF-89B4-6D66371913EA}" destId="{3371D9BE-B3F2-44A1-9B42-CE84A501CC1A}" srcOrd="0" destOrd="0" presId="urn:microsoft.com/office/officeart/2005/8/layout/hierarchy2"/>
    <dgm:cxn modelId="{05680302-F987-4810-BCCF-EC1BF73260C9}" srcId="{000F40D1-DB04-42BC-BCF9-FE83BCFF9776}" destId="{10483852-68CB-4ECB-BA73-5B335FD76B52}" srcOrd="0" destOrd="0" parTransId="{5760A3C0-2428-48DF-89B4-6D66371913EA}" sibTransId="{20C1DAB7-FC6D-4EED-B236-1844910FAF36}"/>
    <dgm:cxn modelId="{F3D99FF4-7ED7-4CFF-BA56-D170B82344D0}" type="presOf" srcId="{000F40D1-DB04-42BC-BCF9-FE83BCFF9776}" destId="{AFA8C050-44C6-4D48-9C6B-36F5DADE704B}" srcOrd="0" destOrd="0" presId="urn:microsoft.com/office/officeart/2005/8/layout/hierarchy2"/>
    <dgm:cxn modelId="{5BDC4AD6-E18F-4720-9B24-36182456704B}" type="presOf" srcId="{FB5F275F-FEFD-45C5-B4C5-233062A09500}" destId="{14F6E869-D220-4A57-ADA5-CBF0B62B7992}" srcOrd="1" destOrd="0" presId="urn:microsoft.com/office/officeart/2005/8/layout/hierarchy2"/>
    <dgm:cxn modelId="{9FBF6F22-B927-46E0-B7C3-01A38808A2EE}" type="presOf" srcId="{60025F62-8685-44DB-B690-3D373C461AAD}" destId="{B856EFC5-8D2D-4E22-A09A-25F8F29E2291}" srcOrd="0" destOrd="0" presId="urn:microsoft.com/office/officeart/2005/8/layout/hierarchy2"/>
    <dgm:cxn modelId="{7E1A8BB0-635E-49D6-8EEB-29522B0AECF0}" srcId="{F10BBB2A-435F-47E9-972F-B2D3CE418D51}" destId="{9F372502-5EA1-40C6-A1D8-C425DD6D351E}" srcOrd="0" destOrd="0" parTransId="{D03DA60A-DE18-4CFA-83D7-80AA17CAB762}" sibTransId="{2D04D9D3-EB5B-4909-A6E8-737BAAD9286A}"/>
    <dgm:cxn modelId="{C47E190D-56E5-4E51-9ABC-5570338A1DA0}" type="presOf" srcId="{10483852-68CB-4ECB-BA73-5B335FD76B52}" destId="{99A4368D-498F-4AD8-AF11-5454CFD485B5}" srcOrd="0" destOrd="0" presId="urn:microsoft.com/office/officeart/2005/8/layout/hierarchy2"/>
    <dgm:cxn modelId="{6596E5E8-B0F3-43B6-8603-45F3205097B7}" type="presOf" srcId="{9F372502-5EA1-40C6-A1D8-C425DD6D351E}" destId="{D7D0FB6B-1DF7-4E02-A41A-B61071F6092A}" srcOrd="0" destOrd="0" presId="urn:microsoft.com/office/officeart/2005/8/layout/hierarchy2"/>
    <dgm:cxn modelId="{73CCE338-A63F-4B5B-8984-9D1243D3FCC8}" srcId="{10483852-68CB-4ECB-BA73-5B335FD76B52}" destId="{7E3C65B4-EBEB-40C4-8AE1-B838AC3362F8}" srcOrd="1" destOrd="0" parTransId="{57055CAC-EA9D-496F-8D5A-EF9CA175D48E}" sibTransId="{C8BEC382-FB59-48A2-9A33-7C334B661850}"/>
    <dgm:cxn modelId="{F24B4F9F-CBA8-4BF6-83B3-8A4336DDE5AA}" type="presOf" srcId="{86274F60-8D51-458B-AF0C-620974145522}" destId="{42D69D48-18B5-4CB1-BEC2-C652E950819D}" srcOrd="1" destOrd="0" presId="urn:microsoft.com/office/officeart/2005/8/layout/hierarchy2"/>
    <dgm:cxn modelId="{64EF424C-6F3C-4C52-81F8-5F9C1B9201CB}" type="presParOf" srcId="{BEB121E3-207A-4AB6-AB41-32F274BB57A1}" destId="{45F18571-74CB-4C89-8956-3A298F310E52}" srcOrd="0" destOrd="0" presId="urn:microsoft.com/office/officeart/2005/8/layout/hierarchy2"/>
    <dgm:cxn modelId="{B70ED9C4-0229-401C-941C-A21827DC5FC6}" type="presParOf" srcId="{45F18571-74CB-4C89-8956-3A298F310E52}" destId="{D7D0FB6B-1DF7-4E02-A41A-B61071F6092A}" srcOrd="0" destOrd="0" presId="urn:microsoft.com/office/officeart/2005/8/layout/hierarchy2"/>
    <dgm:cxn modelId="{36CD43BA-855B-446D-8B77-D7846839BBBD}" type="presParOf" srcId="{45F18571-74CB-4C89-8956-3A298F310E52}" destId="{8A1478D8-A8CF-4E2D-8024-C0248A5DE5AA}" srcOrd="1" destOrd="0" presId="urn:microsoft.com/office/officeart/2005/8/layout/hierarchy2"/>
    <dgm:cxn modelId="{80A07812-53AF-4FBB-9016-83B73E14B2A9}" type="presParOf" srcId="{8A1478D8-A8CF-4E2D-8024-C0248A5DE5AA}" destId="{2FA2BC7E-D0A1-4292-A3B6-EA59982FACB0}" srcOrd="0" destOrd="0" presId="urn:microsoft.com/office/officeart/2005/8/layout/hierarchy2"/>
    <dgm:cxn modelId="{72617AA8-5FA4-43BA-A7DA-ECE2800E36FD}" type="presParOf" srcId="{2FA2BC7E-D0A1-4292-A3B6-EA59982FACB0}" destId="{14F6E869-D220-4A57-ADA5-CBF0B62B7992}" srcOrd="0" destOrd="0" presId="urn:microsoft.com/office/officeart/2005/8/layout/hierarchy2"/>
    <dgm:cxn modelId="{7BFAD07B-7F79-4759-9927-7BAE9607C4E2}" type="presParOf" srcId="{8A1478D8-A8CF-4E2D-8024-C0248A5DE5AA}" destId="{75B948DE-1AB0-435F-A0BE-A3BF8D199CEF}" srcOrd="1" destOrd="0" presId="urn:microsoft.com/office/officeart/2005/8/layout/hierarchy2"/>
    <dgm:cxn modelId="{311F46B0-0B28-4DCA-B4F9-5C6A9E1D3520}" type="presParOf" srcId="{75B948DE-1AB0-435F-A0BE-A3BF8D199CEF}" destId="{AFA8C050-44C6-4D48-9C6B-36F5DADE704B}" srcOrd="0" destOrd="0" presId="urn:microsoft.com/office/officeart/2005/8/layout/hierarchy2"/>
    <dgm:cxn modelId="{A71785E2-69C2-455D-92F8-ABD3D0FB4250}" type="presParOf" srcId="{75B948DE-1AB0-435F-A0BE-A3BF8D199CEF}" destId="{8558F04E-64CE-44DA-9290-E748335D45A2}" srcOrd="1" destOrd="0" presId="urn:microsoft.com/office/officeart/2005/8/layout/hierarchy2"/>
    <dgm:cxn modelId="{82232CB9-1B39-4D03-ABE0-3171ED754122}" type="presParOf" srcId="{8558F04E-64CE-44DA-9290-E748335D45A2}" destId="{3371D9BE-B3F2-44A1-9B42-CE84A501CC1A}" srcOrd="0" destOrd="0" presId="urn:microsoft.com/office/officeart/2005/8/layout/hierarchy2"/>
    <dgm:cxn modelId="{F0A58148-0BEB-4A06-9390-36ADCFAD6B92}" type="presParOf" srcId="{3371D9BE-B3F2-44A1-9B42-CE84A501CC1A}" destId="{0A0AB3ED-E3B5-402E-9474-B06EA475DA5C}" srcOrd="0" destOrd="0" presId="urn:microsoft.com/office/officeart/2005/8/layout/hierarchy2"/>
    <dgm:cxn modelId="{0EB1B53C-8B11-4060-8BF2-4426174A7761}" type="presParOf" srcId="{8558F04E-64CE-44DA-9290-E748335D45A2}" destId="{B3809B85-6BC0-4BF2-8EB2-3FA61B6DE91E}" srcOrd="1" destOrd="0" presId="urn:microsoft.com/office/officeart/2005/8/layout/hierarchy2"/>
    <dgm:cxn modelId="{16C4CCFE-D7E4-49DB-89B0-4D4B6693581B}" type="presParOf" srcId="{B3809B85-6BC0-4BF2-8EB2-3FA61B6DE91E}" destId="{99A4368D-498F-4AD8-AF11-5454CFD485B5}" srcOrd="0" destOrd="0" presId="urn:microsoft.com/office/officeart/2005/8/layout/hierarchy2"/>
    <dgm:cxn modelId="{5503FDB1-9FE3-4A3C-B899-0FD8D98D7D32}" type="presParOf" srcId="{B3809B85-6BC0-4BF2-8EB2-3FA61B6DE91E}" destId="{14432753-D03F-4921-AB2D-78652564550C}" srcOrd="1" destOrd="0" presId="urn:microsoft.com/office/officeart/2005/8/layout/hierarchy2"/>
    <dgm:cxn modelId="{A998544B-7985-4010-AC4F-1E5D9D20661D}" type="presParOf" srcId="{14432753-D03F-4921-AB2D-78652564550C}" destId="{4D36969B-6BC2-48CB-B9A5-A94698B1E3FA}" srcOrd="0" destOrd="0" presId="urn:microsoft.com/office/officeart/2005/8/layout/hierarchy2"/>
    <dgm:cxn modelId="{20FB6807-6B90-44FE-9ABA-A5B236A609C8}" type="presParOf" srcId="{4D36969B-6BC2-48CB-B9A5-A94698B1E3FA}" destId="{42D69D48-18B5-4CB1-BEC2-C652E950819D}" srcOrd="0" destOrd="0" presId="urn:microsoft.com/office/officeart/2005/8/layout/hierarchy2"/>
    <dgm:cxn modelId="{782BB6B3-0E5A-4A2B-87E5-74CA915CA130}" type="presParOf" srcId="{14432753-D03F-4921-AB2D-78652564550C}" destId="{18332744-4516-4254-AC13-6E283EBDAA60}" srcOrd="1" destOrd="0" presId="urn:microsoft.com/office/officeart/2005/8/layout/hierarchy2"/>
    <dgm:cxn modelId="{7135E34A-347B-4534-A918-3073A5797EB1}" type="presParOf" srcId="{18332744-4516-4254-AC13-6E283EBDAA60}" destId="{B856EFC5-8D2D-4E22-A09A-25F8F29E2291}" srcOrd="0" destOrd="0" presId="urn:microsoft.com/office/officeart/2005/8/layout/hierarchy2"/>
    <dgm:cxn modelId="{0558BB9E-AF91-4A10-AA27-79D79F968DED}" type="presParOf" srcId="{18332744-4516-4254-AC13-6E283EBDAA60}" destId="{EA0343F2-85E1-4545-80E7-9EA9C9531A24}" srcOrd="1" destOrd="0" presId="urn:microsoft.com/office/officeart/2005/8/layout/hierarchy2"/>
    <dgm:cxn modelId="{59B278F5-4CC8-4692-975C-4F3DFD2BB826}" type="presParOf" srcId="{14432753-D03F-4921-AB2D-78652564550C}" destId="{60885957-591D-4E00-B58D-3AE4B6561D0A}" srcOrd="2" destOrd="0" presId="urn:microsoft.com/office/officeart/2005/8/layout/hierarchy2"/>
    <dgm:cxn modelId="{A20CEDA6-895F-4D26-9C47-CE658D58B52C}" type="presParOf" srcId="{60885957-591D-4E00-B58D-3AE4B6561D0A}" destId="{A8090792-D8F6-4D7F-8F36-F9520B2A337F}" srcOrd="0" destOrd="0" presId="urn:microsoft.com/office/officeart/2005/8/layout/hierarchy2"/>
    <dgm:cxn modelId="{C95DC825-2EB8-47F7-8768-C78060315001}" type="presParOf" srcId="{14432753-D03F-4921-AB2D-78652564550C}" destId="{BB497D94-002D-4381-9630-5C68299C8898}" srcOrd="3" destOrd="0" presId="urn:microsoft.com/office/officeart/2005/8/layout/hierarchy2"/>
    <dgm:cxn modelId="{131D4678-D655-44BA-AE6B-FD5CC4A25170}" type="presParOf" srcId="{BB497D94-002D-4381-9630-5C68299C8898}" destId="{91AA5582-E7BA-464B-8AC0-1E4E9BF1EFE2}" srcOrd="0" destOrd="0" presId="urn:microsoft.com/office/officeart/2005/8/layout/hierarchy2"/>
    <dgm:cxn modelId="{084B9A5C-9FB4-428A-8A62-FB53AB41A8BF}" type="presParOf" srcId="{BB497D94-002D-4381-9630-5C68299C8898}" destId="{7D8C7DDC-4945-480F-AAC9-20051F36E5E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0BBB2A-435F-47E9-972F-B2D3CE418D5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CO"/>
        </a:p>
      </dgm:t>
    </dgm:pt>
    <dgm:pt modelId="{9F372502-5EA1-40C6-A1D8-C425DD6D351E}">
      <dgm:prSet phldrT="[Texto]" custT="1"/>
      <dgm:spPr/>
      <dgm:t>
        <a:bodyPr/>
        <a:lstStyle/>
        <a:p>
          <a:pPr algn="just"/>
          <a:r>
            <a:rPr lang="es-CO" sz="1400" dirty="0" smtClean="0"/>
            <a:t>Liderar a nivel departamental la aplicación del modelo de atención primaria en salud (APS) buscando un equilibrio entre la seguridad del paciente y la Humanización de los servicios de salud en la ESE Hospital Materno Infantil Ciudadela Metropolitana de Soledad para el año 2020.</a:t>
          </a:r>
          <a:endParaRPr lang="es-CO" sz="1400" dirty="0"/>
        </a:p>
      </dgm:t>
    </dgm:pt>
    <dgm:pt modelId="{D03DA60A-DE18-4CFA-83D7-80AA17CAB762}" type="parTrans" cxnId="{7E1A8BB0-635E-49D6-8EEB-29522B0AECF0}">
      <dgm:prSet/>
      <dgm:spPr/>
      <dgm:t>
        <a:bodyPr/>
        <a:lstStyle/>
        <a:p>
          <a:endParaRPr lang="es-CO"/>
        </a:p>
      </dgm:t>
    </dgm:pt>
    <dgm:pt modelId="{2D04D9D3-EB5B-4909-A6E8-737BAAD9286A}" type="sibTrans" cxnId="{7E1A8BB0-635E-49D6-8EEB-29522B0AECF0}">
      <dgm:prSet/>
      <dgm:spPr/>
      <dgm:t>
        <a:bodyPr/>
        <a:lstStyle/>
        <a:p>
          <a:endParaRPr lang="es-CO"/>
        </a:p>
      </dgm:t>
    </dgm:pt>
    <dgm:pt modelId="{000F40D1-DB04-42BC-BCF9-FE83BCFF9776}">
      <dgm:prSet phldrT="[Texto]" custT="1"/>
      <dgm:spPr/>
      <dgm:t>
        <a:bodyPr/>
        <a:lstStyle/>
        <a:p>
          <a:r>
            <a:rPr lang="es-CO" sz="1400" dirty="0" smtClean="0"/>
            <a:t>Cumplir con el 90% de las actividades proyectadas en los programas y proyectos asistenciales.</a:t>
          </a:r>
          <a:endParaRPr lang="es-CO" sz="1400" dirty="0"/>
        </a:p>
      </dgm:t>
    </dgm:pt>
    <dgm:pt modelId="{FB5F275F-FEFD-45C5-B4C5-233062A09500}" type="parTrans" cxnId="{A60696F3-028C-44B7-82D6-79D61B09ED2A}">
      <dgm:prSet/>
      <dgm:spPr/>
      <dgm:t>
        <a:bodyPr/>
        <a:lstStyle/>
        <a:p>
          <a:endParaRPr lang="es-CO"/>
        </a:p>
      </dgm:t>
    </dgm:pt>
    <dgm:pt modelId="{5F9C64C4-1AC6-4F9B-B7D2-C766C339FF59}" type="sibTrans" cxnId="{A60696F3-028C-44B7-82D6-79D61B09ED2A}">
      <dgm:prSet/>
      <dgm:spPr/>
      <dgm:t>
        <a:bodyPr/>
        <a:lstStyle/>
        <a:p>
          <a:endParaRPr lang="es-CO"/>
        </a:p>
      </dgm:t>
    </dgm:pt>
    <dgm:pt modelId="{10483852-68CB-4ECB-BA73-5B335FD76B52}">
      <dgm:prSet phldrT="[Texto]" custT="1"/>
      <dgm:spPr/>
      <dgm:t>
        <a:bodyPr/>
        <a:lstStyle/>
        <a:p>
          <a:r>
            <a:rPr lang="es-CO" sz="1400" dirty="0" smtClean="0"/>
            <a:t>Líneas estratégicas</a:t>
          </a:r>
          <a:endParaRPr lang="es-CO" sz="1400" dirty="0"/>
        </a:p>
      </dgm:t>
    </dgm:pt>
    <dgm:pt modelId="{5760A3C0-2428-48DF-89B4-6D66371913EA}" type="parTrans" cxnId="{05680302-F987-4810-BCCF-EC1BF73260C9}">
      <dgm:prSet/>
      <dgm:spPr/>
      <dgm:t>
        <a:bodyPr/>
        <a:lstStyle/>
        <a:p>
          <a:endParaRPr lang="es-CO"/>
        </a:p>
      </dgm:t>
    </dgm:pt>
    <dgm:pt modelId="{20C1DAB7-FC6D-4EED-B236-1844910FAF36}" type="sibTrans" cxnId="{05680302-F987-4810-BCCF-EC1BF73260C9}">
      <dgm:prSet/>
      <dgm:spPr/>
      <dgm:t>
        <a:bodyPr/>
        <a:lstStyle/>
        <a:p>
          <a:endParaRPr lang="es-CO"/>
        </a:p>
      </dgm:t>
    </dgm:pt>
    <dgm:pt modelId="{7E3C65B4-EBEB-40C4-8AE1-B838AC3362F8}">
      <dgm:prSet phldrT="[Texto]" custT="1"/>
      <dgm:spPr/>
      <dgm:t>
        <a:bodyPr/>
        <a:lstStyle/>
        <a:p>
          <a:r>
            <a:rPr lang="es-CO" sz="900" dirty="0" smtClean="0"/>
            <a:t>Mejorar el acceso y oportunidad en la prestación de servicios médicos, diagnósticos y terapéuticos</a:t>
          </a:r>
          <a:endParaRPr lang="es-CO" sz="900" dirty="0"/>
        </a:p>
      </dgm:t>
    </dgm:pt>
    <dgm:pt modelId="{57055CAC-EA9D-496F-8D5A-EF9CA175D48E}" type="parTrans" cxnId="{73CCE338-A63F-4B5B-8984-9D1243D3FCC8}">
      <dgm:prSet/>
      <dgm:spPr/>
      <dgm:t>
        <a:bodyPr/>
        <a:lstStyle/>
        <a:p>
          <a:endParaRPr lang="es-CO"/>
        </a:p>
      </dgm:t>
    </dgm:pt>
    <dgm:pt modelId="{C8BEC382-FB59-48A2-9A33-7C334B661850}" type="sibTrans" cxnId="{73CCE338-A63F-4B5B-8984-9D1243D3FCC8}">
      <dgm:prSet/>
      <dgm:spPr/>
      <dgm:t>
        <a:bodyPr/>
        <a:lstStyle/>
        <a:p>
          <a:endParaRPr lang="es-CO"/>
        </a:p>
      </dgm:t>
    </dgm:pt>
    <dgm:pt modelId="{60025F62-8685-44DB-B690-3D373C461AAD}">
      <dgm:prSet phldrT="[Texto]" custT="1"/>
      <dgm:spPr/>
      <dgm:t>
        <a:bodyPr/>
        <a:lstStyle/>
        <a:p>
          <a:r>
            <a:rPr lang="es-CO" sz="900" dirty="0" smtClean="0"/>
            <a:t>Asegurar la Satisfacción del usuario brindando un servicio Humanizado que permita el cumplimiento de los indicadores de gestión</a:t>
          </a:r>
          <a:endParaRPr lang="es-CO" sz="900" dirty="0"/>
        </a:p>
      </dgm:t>
    </dgm:pt>
    <dgm:pt modelId="{F1AA6C0E-7B9C-4884-B239-58AE9C56EB36}" type="sibTrans" cxnId="{7883DA22-7EEE-48DA-88D3-805F11589E7A}">
      <dgm:prSet/>
      <dgm:spPr/>
      <dgm:t>
        <a:bodyPr/>
        <a:lstStyle/>
        <a:p>
          <a:endParaRPr lang="es-CO"/>
        </a:p>
      </dgm:t>
    </dgm:pt>
    <dgm:pt modelId="{86274F60-8D51-458B-AF0C-620974145522}" type="parTrans" cxnId="{7883DA22-7EEE-48DA-88D3-805F11589E7A}">
      <dgm:prSet/>
      <dgm:spPr/>
      <dgm:t>
        <a:bodyPr/>
        <a:lstStyle/>
        <a:p>
          <a:endParaRPr lang="es-CO"/>
        </a:p>
      </dgm:t>
    </dgm:pt>
    <dgm:pt modelId="{E746BFE4-5D59-4CE1-8EB1-DB9B46C4CA21}">
      <dgm:prSet phldrT="[Texto]" custT="1"/>
      <dgm:spPr/>
      <dgm:t>
        <a:bodyPr/>
        <a:lstStyle/>
        <a:p>
          <a:r>
            <a:rPr lang="es-CO" sz="900" dirty="0" smtClean="0"/>
            <a:t>Realizar estrategia de demanda inducida interinstitucional y extramural para cumplir con las coberturas de las actividades de detección temprana y protección específica y salud pública</a:t>
          </a:r>
          <a:endParaRPr lang="es-CO" sz="900" dirty="0"/>
        </a:p>
      </dgm:t>
    </dgm:pt>
    <dgm:pt modelId="{A679782D-B5B6-4182-9D2A-05D39AC7696A}" type="parTrans" cxnId="{E21E726E-708D-4915-AC9E-7CFDA5F79682}">
      <dgm:prSet/>
      <dgm:spPr/>
      <dgm:t>
        <a:bodyPr/>
        <a:lstStyle/>
        <a:p>
          <a:endParaRPr lang="es-CO"/>
        </a:p>
      </dgm:t>
    </dgm:pt>
    <dgm:pt modelId="{20DEADD8-5F32-4DCE-97A3-AEF695B9F1E5}" type="sibTrans" cxnId="{E21E726E-708D-4915-AC9E-7CFDA5F79682}">
      <dgm:prSet/>
      <dgm:spPr/>
      <dgm:t>
        <a:bodyPr/>
        <a:lstStyle/>
        <a:p>
          <a:endParaRPr lang="es-CO"/>
        </a:p>
      </dgm:t>
    </dgm:pt>
    <dgm:pt modelId="{0BDF2EDD-45B7-47FF-BBE1-587D890CB96F}">
      <dgm:prSet phldrT="[Texto]" custT="1"/>
      <dgm:spPr/>
      <dgm:t>
        <a:bodyPr/>
        <a:lstStyle/>
        <a:p>
          <a:r>
            <a:rPr lang="es-CO" sz="900" dirty="0" smtClean="0"/>
            <a:t>Asegurar una atención oportuna, ordenada y humanizada en el servicio de urgencias</a:t>
          </a:r>
          <a:endParaRPr lang="es-CO" sz="900" dirty="0"/>
        </a:p>
      </dgm:t>
    </dgm:pt>
    <dgm:pt modelId="{7DEF0DAC-8FA4-4A06-8DCF-620D9028AEDC}" type="parTrans" cxnId="{652F8B12-3824-46D6-87BA-1E3EF12C3F8A}">
      <dgm:prSet/>
      <dgm:spPr/>
      <dgm:t>
        <a:bodyPr/>
        <a:lstStyle/>
        <a:p>
          <a:endParaRPr lang="es-CO"/>
        </a:p>
      </dgm:t>
    </dgm:pt>
    <dgm:pt modelId="{16E1BF20-11B4-4A42-87B9-9F8AB80CE6AD}" type="sibTrans" cxnId="{652F8B12-3824-46D6-87BA-1E3EF12C3F8A}">
      <dgm:prSet/>
      <dgm:spPr/>
      <dgm:t>
        <a:bodyPr/>
        <a:lstStyle/>
        <a:p>
          <a:endParaRPr lang="es-CO"/>
        </a:p>
      </dgm:t>
    </dgm:pt>
    <dgm:pt modelId="{BEB121E3-207A-4AB6-AB41-32F274BB57A1}" type="pres">
      <dgm:prSet presAssocID="{F10BBB2A-435F-47E9-972F-B2D3CE418D51}" presName="diagram" presStyleCnt="0">
        <dgm:presLayoutVars>
          <dgm:chPref val="1"/>
          <dgm:dir/>
          <dgm:animOne val="branch"/>
          <dgm:animLvl val="lvl"/>
          <dgm:resizeHandles val="exact"/>
        </dgm:presLayoutVars>
      </dgm:prSet>
      <dgm:spPr/>
      <dgm:t>
        <a:bodyPr/>
        <a:lstStyle/>
        <a:p>
          <a:endParaRPr lang="es-CO"/>
        </a:p>
      </dgm:t>
    </dgm:pt>
    <dgm:pt modelId="{45F18571-74CB-4C89-8956-3A298F310E52}" type="pres">
      <dgm:prSet presAssocID="{9F372502-5EA1-40C6-A1D8-C425DD6D351E}" presName="root1" presStyleCnt="0"/>
      <dgm:spPr/>
    </dgm:pt>
    <dgm:pt modelId="{D7D0FB6B-1DF7-4E02-A41A-B61071F6092A}" type="pres">
      <dgm:prSet presAssocID="{9F372502-5EA1-40C6-A1D8-C425DD6D351E}" presName="LevelOneTextNode" presStyleLbl="node0" presStyleIdx="0" presStyleCnt="1" custScaleX="153551" custScaleY="786423" custLinFactNeighborX="2371">
        <dgm:presLayoutVars>
          <dgm:chPref val="3"/>
        </dgm:presLayoutVars>
      </dgm:prSet>
      <dgm:spPr/>
      <dgm:t>
        <a:bodyPr/>
        <a:lstStyle/>
        <a:p>
          <a:endParaRPr lang="es-CO"/>
        </a:p>
      </dgm:t>
    </dgm:pt>
    <dgm:pt modelId="{8A1478D8-A8CF-4E2D-8024-C0248A5DE5AA}" type="pres">
      <dgm:prSet presAssocID="{9F372502-5EA1-40C6-A1D8-C425DD6D351E}" presName="level2hierChild" presStyleCnt="0"/>
      <dgm:spPr/>
    </dgm:pt>
    <dgm:pt modelId="{2FA2BC7E-D0A1-4292-A3B6-EA59982FACB0}" type="pres">
      <dgm:prSet presAssocID="{FB5F275F-FEFD-45C5-B4C5-233062A09500}" presName="conn2-1" presStyleLbl="parChTrans1D2" presStyleIdx="0" presStyleCnt="1"/>
      <dgm:spPr/>
      <dgm:t>
        <a:bodyPr/>
        <a:lstStyle/>
        <a:p>
          <a:endParaRPr lang="es-CO"/>
        </a:p>
      </dgm:t>
    </dgm:pt>
    <dgm:pt modelId="{14F6E869-D220-4A57-ADA5-CBF0B62B7992}" type="pres">
      <dgm:prSet presAssocID="{FB5F275F-FEFD-45C5-B4C5-233062A09500}" presName="connTx" presStyleLbl="parChTrans1D2" presStyleIdx="0" presStyleCnt="1"/>
      <dgm:spPr/>
      <dgm:t>
        <a:bodyPr/>
        <a:lstStyle/>
        <a:p>
          <a:endParaRPr lang="es-CO"/>
        </a:p>
      </dgm:t>
    </dgm:pt>
    <dgm:pt modelId="{75B948DE-1AB0-435F-A0BE-A3BF8D199CEF}" type="pres">
      <dgm:prSet presAssocID="{000F40D1-DB04-42BC-BCF9-FE83BCFF9776}" presName="root2" presStyleCnt="0"/>
      <dgm:spPr/>
    </dgm:pt>
    <dgm:pt modelId="{AFA8C050-44C6-4D48-9C6B-36F5DADE704B}" type="pres">
      <dgm:prSet presAssocID="{000F40D1-DB04-42BC-BCF9-FE83BCFF9776}" presName="LevelTwoTextNode" presStyleLbl="node2" presStyleIdx="0" presStyleCnt="1" custScaleY="506475">
        <dgm:presLayoutVars>
          <dgm:chPref val="3"/>
        </dgm:presLayoutVars>
      </dgm:prSet>
      <dgm:spPr/>
      <dgm:t>
        <a:bodyPr/>
        <a:lstStyle/>
        <a:p>
          <a:endParaRPr lang="es-CO"/>
        </a:p>
      </dgm:t>
    </dgm:pt>
    <dgm:pt modelId="{8558F04E-64CE-44DA-9290-E748335D45A2}" type="pres">
      <dgm:prSet presAssocID="{000F40D1-DB04-42BC-BCF9-FE83BCFF9776}" presName="level3hierChild" presStyleCnt="0"/>
      <dgm:spPr/>
    </dgm:pt>
    <dgm:pt modelId="{3371D9BE-B3F2-44A1-9B42-CE84A501CC1A}" type="pres">
      <dgm:prSet presAssocID="{5760A3C0-2428-48DF-89B4-6D66371913EA}" presName="conn2-1" presStyleLbl="parChTrans1D3" presStyleIdx="0" presStyleCnt="1"/>
      <dgm:spPr/>
      <dgm:t>
        <a:bodyPr/>
        <a:lstStyle/>
        <a:p>
          <a:endParaRPr lang="es-CO"/>
        </a:p>
      </dgm:t>
    </dgm:pt>
    <dgm:pt modelId="{0A0AB3ED-E3B5-402E-9474-B06EA475DA5C}" type="pres">
      <dgm:prSet presAssocID="{5760A3C0-2428-48DF-89B4-6D66371913EA}" presName="connTx" presStyleLbl="parChTrans1D3" presStyleIdx="0" presStyleCnt="1"/>
      <dgm:spPr/>
      <dgm:t>
        <a:bodyPr/>
        <a:lstStyle/>
        <a:p>
          <a:endParaRPr lang="es-CO"/>
        </a:p>
      </dgm:t>
    </dgm:pt>
    <dgm:pt modelId="{B3809B85-6BC0-4BF2-8EB2-3FA61B6DE91E}" type="pres">
      <dgm:prSet presAssocID="{10483852-68CB-4ECB-BA73-5B335FD76B52}" presName="root2" presStyleCnt="0"/>
      <dgm:spPr/>
    </dgm:pt>
    <dgm:pt modelId="{99A4368D-498F-4AD8-AF11-5454CFD485B5}" type="pres">
      <dgm:prSet presAssocID="{10483852-68CB-4ECB-BA73-5B335FD76B52}" presName="LevelTwoTextNode" presStyleLbl="node3" presStyleIdx="0" presStyleCnt="1">
        <dgm:presLayoutVars>
          <dgm:chPref val="3"/>
        </dgm:presLayoutVars>
      </dgm:prSet>
      <dgm:spPr/>
      <dgm:t>
        <a:bodyPr/>
        <a:lstStyle/>
        <a:p>
          <a:endParaRPr lang="es-CO"/>
        </a:p>
      </dgm:t>
    </dgm:pt>
    <dgm:pt modelId="{14432753-D03F-4921-AB2D-78652564550C}" type="pres">
      <dgm:prSet presAssocID="{10483852-68CB-4ECB-BA73-5B335FD76B52}" presName="level3hierChild" presStyleCnt="0"/>
      <dgm:spPr/>
    </dgm:pt>
    <dgm:pt modelId="{4D36969B-6BC2-48CB-B9A5-A94698B1E3FA}" type="pres">
      <dgm:prSet presAssocID="{86274F60-8D51-458B-AF0C-620974145522}" presName="conn2-1" presStyleLbl="parChTrans1D4" presStyleIdx="0" presStyleCnt="4"/>
      <dgm:spPr/>
      <dgm:t>
        <a:bodyPr/>
        <a:lstStyle/>
        <a:p>
          <a:endParaRPr lang="es-CO"/>
        </a:p>
      </dgm:t>
    </dgm:pt>
    <dgm:pt modelId="{42D69D48-18B5-4CB1-BEC2-C652E950819D}" type="pres">
      <dgm:prSet presAssocID="{86274F60-8D51-458B-AF0C-620974145522}" presName="connTx" presStyleLbl="parChTrans1D4" presStyleIdx="0" presStyleCnt="4"/>
      <dgm:spPr/>
      <dgm:t>
        <a:bodyPr/>
        <a:lstStyle/>
        <a:p>
          <a:endParaRPr lang="es-CO"/>
        </a:p>
      </dgm:t>
    </dgm:pt>
    <dgm:pt modelId="{18332744-4516-4254-AC13-6E283EBDAA60}" type="pres">
      <dgm:prSet presAssocID="{60025F62-8685-44DB-B690-3D373C461AAD}" presName="root2" presStyleCnt="0"/>
      <dgm:spPr/>
    </dgm:pt>
    <dgm:pt modelId="{B856EFC5-8D2D-4E22-A09A-25F8F29E2291}" type="pres">
      <dgm:prSet presAssocID="{60025F62-8685-44DB-B690-3D373C461AAD}" presName="LevelTwoTextNode" presStyleLbl="node4" presStyleIdx="0" presStyleCnt="4" custScaleX="309101" custScaleY="166663">
        <dgm:presLayoutVars>
          <dgm:chPref val="3"/>
        </dgm:presLayoutVars>
      </dgm:prSet>
      <dgm:spPr/>
      <dgm:t>
        <a:bodyPr/>
        <a:lstStyle/>
        <a:p>
          <a:endParaRPr lang="es-CO"/>
        </a:p>
      </dgm:t>
    </dgm:pt>
    <dgm:pt modelId="{EA0343F2-85E1-4545-80E7-9EA9C9531A24}" type="pres">
      <dgm:prSet presAssocID="{60025F62-8685-44DB-B690-3D373C461AAD}" presName="level3hierChild" presStyleCnt="0"/>
      <dgm:spPr/>
    </dgm:pt>
    <dgm:pt modelId="{60885957-591D-4E00-B58D-3AE4B6561D0A}" type="pres">
      <dgm:prSet presAssocID="{57055CAC-EA9D-496F-8D5A-EF9CA175D48E}" presName="conn2-1" presStyleLbl="parChTrans1D4" presStyleIdx="1" presStyleCnt="4"/>
      <dgm:spPr/>
      <dgm:t>
        <a:bodyPr/>
        <a:lstStyle/>
        <a:p>
          <a:endParaRPr lang="es-CO"/>
        </a:p>
      </dgm:t>
    </dgm:pt>
    <dgm:pt modelId="{A8090792-D8F6-4D7F-8F36-F9520B2A337F}" type="pres">
      <dgm:prSet presAssocID="{57055CAC-EA9D-496F-8D5A-EF9CA175D48E}" presName="connTx" presStyleLbl="parChTrans1D4" presStyleIdx="1" presStyleCnt="4"/>
      <dgm:spPr/>
      <dgm:t>
        <a:bodyPr/>
        <a:lstStyle/>
        <a:p>
          <a:endParaRPr lang="es-CO"/>
        </a:p>
      </dgm:t>
    </dgm:pt>
    <dgm:pt modelId="{BB497D94-002D-4381-9630-5C68299C8898}" type="pres">
      <dgm:prSet presAssocID="{7E3C65B4-EBEB-40C4-8AE1-B838AC3362F8}" presName="root2" presStyleCnt="0"/>
      <dgm:spPr/>
    </dgm:pt>
    <dgm:pt modelId="{91AA5582-E7BA-464B-8AC0-1E4E9BF1EFE2}" type="pres">
      <dgm:prSet presAssocID="{7E3C65B4-EBEB-40C4-8AE1-B838AC3362F8}" presName="LevelTwoTextNode" presStyleLbl="node4" presStyleIdx="1" presStyleCnt="4" custScaleX="311664" custScaleY="102189">
        <dgm:presLayoutVars>
          <dgm:chPref val="3"/>
        </dgm:presLayoutVars>
      </dgm:prSet>
      <dgm:spPr/>
      <dgm:t>
        <a:bodyPr/>
        <a:lstStyle/>
        <a:p>
          <a:endParaRPr lang="es-CO"/>
        </a:p>
      </dgm:t>
    </dgm:pt>
    <dgm:pt modelId="{7D8C7DDC-4945-480F-AAC9-20051F36E5E7}" type="pres">
      <dgm:prSet presAssocID="{7E3C65B4-EBEB-40C4-8AE1-B838AC3362F8}" presName="level3hierChild" presStyleCnt="0"/>
      <dgm:spPr/>
    </dgm:pt>
    <dgm:pt modelId="{F5E71E62-1FB6-46E8-B895-5229D4881066}" type="pres">
      <dgm:prSet presAssocID="{A679782D-B5B6-4182-9D2A-05D39AC7696A}" presName="conn2-1" presStyleLbl="parChTrans1D4" presStyleIdx="2" presStyleCnt="4"/>
      <dgm:spPr/>
      <dgm:t>
        <a:bodyPr/>
        <a:lstStyle/>
        <a:p>
          <a:endParaRPr lang="es-CO"/>
        </a:p>
      </dgm:t>
    </dgm:pt>
    <dgm:pt modelId="{E14C8185-1589-4B93-9D5D-C830F71BC3A0}" type="pres">
      <dgm:prSet presAssocID="{A679782D-B5B6-4182-9D2A-05D39AC7696A}" presName="connTx" presStyleLbl="parChTrans1D4" presStyleIdx="2" presStyleCnt="4"/>
      <dgm:spPr/>
      <dgm:t>
        <a:bodyPr/>
        <a:lstStyle/>
        <a:p>
          <a:endParaRPr lang="es-CO"/>
        </a:p>
      </dgm:t>
    </dgm:pt>
    <dgm:pt modelId="{D0A721DA-C7E3-4794-BFDB-3E9D98A639B2}" type="pres">
      <dgm:prSet presAssocID="{E746BFE4-5D59-4CE1-8EB1-DB9B46C4CA21}" presName="root2" presStyleCnt="0"/>
      <dgm:spPr/>
    </dgm:pt>
    <dgm:pt modelId="{FDFAFB23-94A6-4B00-B3A6-E9D5DFD69C75}" type="pres">
      <dgm:prSet presAssocID="{E746BFE4-5D59-4CE1-8EB1-DB9B46C4CA21}" presName="LevelTwoTextNode" presStyleLbl="node4" presStyleIdx="2" presStyleCnt="4" custScaleX="308836">
        <dgm:presLayoutVars>
          <dgm:chPref val="3"/>
        </dgm:presLayoutVars>
      </dgm:prSet>
      <dgm:spPr/>
      <dgm:t>
        <a:bodyPr/>
        <a:lstStyle/>
        <a:p>
          <a:endParaRPr lang="es-CO"/>
        </a:p>
      </dgm:t>
    </dgm:pt>
    <dgm:pt modelId="{9A698982-ACB8-44C7-84B2-70ADC00DCD4D}" type="pres">
      <dgm:prSet presAssocID="{E746BFE4-5D59-4CE1-8EB1-DB9B46C4CA21}" presName="level3hierChild" presStyleCnt="0"/>
      <dgm:spPr/>
    </dgm:pt>
    <dgm:pt modelId="{07F16801-7772-4DFF-BEF3-12BC87D0C7A1}" type="pres">
      <dgm:prSet presAssocID="{7DEF0DAC-8FA4-4A06-8DCF-620D9028AEDC}" presName="conn2-1" presStyleLbl="parChTrans1D4" presStyleIdx="3" presStyleCnt="4"/>
      <dgm:spPr/>
      <dgm:t>
        <a:bodyPr/>
        <a:lstStyle/>
        <a:p>
          <a:endParaRPr lang="es-CO"/>
        </a:p>
      </dgm:t>
    </dgm:pt>
    <dgm:pt modelId="{5A27C9E4-5DBA-4302-8E90-A64606CA65CC}" type="pres">
      <dgm:prSet presAssocID="{7DEF0DAC-8FA4-4A06-8DCF-620D9028AEDC}" presName="connTx" presStyleLbl="parChTrans1D4" presStyleIdx="3" presStyleCnt="4"/>
      <dgm:spPr/>
      <dgm:t>
        <a:bodyPr/>
        <a:lstStyle/>
        <a:p>
          <a:endParaRPr lang="es-CO"/>
        </a:p>
      </dgm:t>
    </dgm:pt>
    <dgm:pt modelId="{0C25340B-0914-499D-8854-E03D10F230A1}" type="pres">
      <dgm:prSet presAssocID="{0BDF2EDD-45B7-47FF-BBE1-587D890CB96F}" presName="root2" presStyleCnt="0"/>
      <dgm:spPr/>
    </dgm:pt>
    <dgm:pt modelId="{F3C73C57-AFB2-44E7-BF45-CE2E10307B7D}" type="pres">
      <dgm:prSet presAssocID="{0BDF2EDD-45B7-47FF-BBE1-587D890CB96F}" presName="LevelTwoTextNode" presStyleLbl="node4" presStyleIdx="3" presStyleCnt="4" custScaleX="314010">
        <dgm:presLayoutVars>
          <dgm:chPref val="3"/>
        </dgm:presLayoutVars>
      </dgm:prSet>
      <dgm:spPr/>
      <dgm:t>
        <a:bodyPr/>
        <a:lstStyle/>
        <a:p>
          <a:endParaRPr lang="es-CO"/>
        </a:p>
      </dgm:t>
    </dgm:pt>
    <dgm:pt modelId="{F479E206-4D65-4788-975B-380557EF1B14}" type="pres">
      <dgm:prSet presAssocID="{0BDF2EDD-45B7-47FF-BBE1-587D890CB96F}" presName="level3hierChild" presStyleCnt="0"/>
      <dgm:spPr/>
    </dgm:pt>
  </dgm:ptLst>
  <dgm:cxnLst>
    <dgm:cxn modelId="{DE0D01FC-C21C-41A6-A29C-AEB562E1AB3A}" type="presOf" srcId="{60025F62-8685-44DB-B690-3D373C461AAD}" destId="{B856EFC5-8D2D-4E22-A09A-25F8F29E2291}" srcOrd="0" destOrd="0" presId="urn:microsoft.com/office/officeart/2005/8/layout/hierarchy2"/>
    <dgm:cxn modelId="{7883DA22-7EEE-48DA-88D3-805F11589E7A}" srcId="{10483852-68CB-4ECB-BA73-5B335FD76B52}" destId="{60025F62-8685-44DB-B690-3D373C461AAD}" srcOrd="0" destOrd="0" parTransId="{86274F60-8D51-458B-AF0C-620974145522}" sibTransId="{F1AA6C0E-7B9C-4884-B239-58AE9C56EB36}"/>
    <dgm:cxn modelId="{A60696F3-028C-44B7-82D6-79D61B09ED2A}" srcId="{9F372502-5EA1-40C6-A1D8-C425DD6D351E}" destId="{000F40D1-DB04-42BC-BCF9-FE83BCFF9776}" srcOrd="0" destOrd="0" parTransId="{FB5F275F-FEFD-45C5-B4C5-233062A09500}" sibTransId="{5F9C64C4-1AC6-4F9B-B7D2-C766C339FF59}"/>
    <dgm:cxn modelId="{D12AD7B3-0DAE-4B90-9BB2-C99456E5262D}" type="presOf" srcId="{E746BFE4-5D59-4CE1-8EB1-DB9B46C4CA21}" destId="{FDFAFB23-94A6-4B00-B3A6-E9D5DFD69C75}" srcOrd="0" destOrd="0" presId="urn:microsoft.com/office/officeart/2005/8/layout/hierarchy2"/>
    <dgm:cxn modelId="{AF43E69B-F436-48A4-9EE1-38513141555A}" type="presOf" srcId="{0BDF2EDD-45B7-47FF-BBE1-587D890CB96F}" destId="{F3C73C57-AFB2-44E7-BF45-CE2E10307B7D}" srcOrd="0" destOrd="0" presId="urn:microsoft.com/office/officeart/2005/8/layout/hierarchy2"/>
    <dgm:cxn modelId="{6397BA62-1F08-4824-986B-4523F98B666A}" type="presOf" srcId="{7DEF0DAC-8FA4-4A06-8DCF-620D9028AEDC}" destId="{07F16801-7772-4DFF-BEF3-12BC87D0C7A1}" srcOrd="0" destOrd="0" presId="urn:microsoft.com/office/officeart/2005/8/layout/hierarchy2"/>
    <dgm:cxn modelId="{05680302-F987-4810-BCCF-EC1BF73260C9}" srcId="{000F40D1-DB04-42BC-BCF9-FE83BCFF9776}" destId="{10483852-68CB-4ECB-BA73-5B335FD76B52}" srcOrd="0" destOrd="0" parTransId="{5760A3C0-2428-48DF-89B4-6D66371913EA}" sibTransId="{20C1DAB7-FC6D-4EED-B236-1844910FAF36}"/>
    <dgm:cxn modelId="{29EFBC8A-E3B4-4874-AFF7-39AC84C67501}" type="presOf" srcId="{000F40D1-DB04-42BC-BCF9-FE83BCFF9776}" destId="{AFA8C050-44C6-4D48-9C6B-36F5DADE704B}" srcOrd="0" destOrd="0" presId="urn:microsoft.com/office/officeart/2005/8/layout/hierarchy2"/>
    <dgm:cxn modelId="{BF817DE5-9658-4D37-B067-B60B71DE7BAF}" type="presOf" srcId="{86274F60-8D51-458B-AF0C-620974145522}" destId="{4D36969B-6BC2-48CB-B9A5-A94698B1E3FA}" srcOrd="0" destOrd="0" presId="urn:microsoft.com/office/officeart/2005/8/layout/hierarchy2"/>
    <dgm:cxn modelId="{C428B54A-A5EA-4265-810D-F572E846F3D6}" type="presOf" srcId="{9F372502-5EA1-40C6-A1D8-C425DD6D351E}" destId="{D7D0FB6B-1DF7-4E02-A41A-B61071F6092A}" srcOrd="0" destOrd="0" presId="urn:microsoft.com/office/officeart/2005/8/layout/hierarchy2"/>
    <dgm:cxn modelId="{B6BC473C-E96A-43A8-B59D-57935F1DB889}" type="presOf" srcId="{A679782D-B5B6-4182-9D2A-05D39AC7696A}" destId="{F5E71E62-1FB6-46E8-B895-5229D4881066}" srcOrd="0" destOrd="0" presId="urn:microsoft.com/office/officeart/2005/8/layout/hierarchy2"/>
    <dgm:cxn modelId="{E21E726E-708D-4915-AC9E-7CFDA5F79682}" srcId="{10483852-68CB-4ECB-BA73-5B335FD76B52}" destId="{E746BFE4-5D59-4CE1-8EB1-DB9B46C4CA21}" srcOrd="2" destOrd="0" parTransId="{A679782D-B5B6-4182-9D2A-05D39AC7696A}" sibTransId="{20DEADD8-5F32-4DCE-97A3-AEF695B9F1E5}"/>
    <dgm:cxn modelId="{C8A8A3E9-E98E-4D08-8295-B22388DFB465}" type="presOf" srcId="{A679782D-B5B6-4182-9D2A-05D39AC7696A}" destId="{E14C8185-1589-4B93-9D5D-C830F71BC3A0}" srcOrd="1" destOrd="0" presId="urn:microsoft.com/office/officeart/2005/8/layout/hierarchy2"/>
    <dgm:cxn modelId="{A07FA877-53B0-4099-8753-5902803DEF23}" type="presOf" srcId="{57055CAC-EA9D-496F-8D5A-EF9CA175D48E}" destId="{60885957-591D-4E00-B58D-3AE4B6561D0A}" srcOrd="0" destOrd="0" presId="urn:microsoft.com/office/officeart/2005/8/layout/hierarchy2"/>
    <dgm:cxn modelId="{6745261F-3A90-419F-ADE1-B4AF7CEF36B2}" type="presOf" srcId="{57055CAC-EA9D-496F-8D5A-EF9CA175D48E}" destId="{A8090792-D8F6-4D7F-8F36-F9520B2A337F}" srcOrd="1" destOrd="0" presId="urn:microsoft.com/office/officeart/2005/8/layout/hierarchy2"/>
    <dgm:cxn modelId="{7E1A8BB0-635E-49D6-8EEB-29522B0AECF0}" srcId="{F10BBB2A-435F-47E9-972F-B2D3CE418D51}" destId="{9F372502-5EA1-40C6-A1D8-C425DD6D351E}" srcOrd="0" destOrd="0" parTransId="{D03DA60A-DE18-4CFA-83D7-80AA17CAB762}" sibTransId="{2D04D9D3-EB5B-4909-A6E8-737BAAD9286A}"/>
    <dgm:cxn modelId="{043F1EB9-4CB4-4EBB-8A22-2E9BB2E5B93D}" type="presOf" srcId="{7DEF0DAC-8FA4-4A06-8DCF-620D9028AEDC}" destId="{5A27C9E4-5DBA-4302-8E90-A64606CA65CC}" srcOrd="1" destOrd="0" presId="urn:microsoft.com/office/officeart/2005/8/layout/hierarchy2"/>
    <dgm:cxn modelId="{4D7180B4-7DE2-45FB-A2C0-11C00E5B12B9}" type="presOf" srcId="{7E3C65B4-EBEB-40C4-8AE1-B838AC3362F8}" destId="{91AA5582-E7BA-464B-8AC0-1E4E9BF1EFE2}" srcOrd="0" destOrd="0" presId="urn:microsoft.com/office/officeart/2005/8/layout/hierarchy2"/>
    <dgm:cxn modelId="{07543D27-2608-4F6D-9077-A3E9C7E1F906}" type="presOf" srcId="{FB5F275F-FEFD-45C5-B4C5-233062A09500}" destId="{14F6E869-D220-4A57-ADA5-CBF0B62B7992}" srcOrd="1" destOrd="0" presId="urn:microsoft.com/office/officeart/2005/8/layout/hierarchy2"/>
    <dgm:cxn modelId="{40BD5784-256D-45BA-AB4D-12CA2AB5198B}" type="presOf" srcId="{5760A3C0-2428-48DF-89B4-6D66371913EA}" destId="{3371D9BE-B3F2-44A1-9B42-CE84A501CC1A}" srcOrd="0" destOrd="0" presId="urn:microsoft.com/office/officeart/2005/8/layout/hierarchy2"/>
    <dgm:cxn modelId="{9C914214-8897-4BE8-B39C-F82DBCD4F456}" type="presOf" srcId="{FB5F275F-FEFD-45C5-B4C5-233062A09500}" destId="{2FA2BC7E-D0A1-4292-A3B6-EA59982FACB0}" srcOrd="0" destOrd="0" presId="urn:microsoft.com/office/officeart/2005/8/layout/hierarchy2"/>
    <dgm:cxn modelId="{73CCE338-A63F-4B5B-8984-9D1243D3FCC8}" srcId="{10483852-68CB-4ECB-BA73-5B335FD76B52}" destId="{7E3C65B4-EBEB-40C4-8AE1-B838AC3362F8}" srcOrd="1" destOrd="0" parTransId="{57055CAC-EA9D-496F-8D5A-EF9CA175D48E}" sibTransId="{C8BEC382-FB59-48A2-9A33-7C334B661850}"/>
    <dgm:cxn modelId="{0A3F3E23-C6E5-4BF9-B231-E518B6468728}" type="presOf" srcId="{10483852-68CB-4ECB-BA73-5B335FD76B52}" destId="{99A4368D-498F-4AD8-AF11-5454CFD485B5}" srcOrd="0" destOrd="0" presId="urn:microsoft.com/office/officeart/2005/8/layout/hierarchy2"/>
    <dgm:cxn modelId="{1ACAE82E-2D74-46A4-B287-98A721CC25CE}" type="presOf" srcId="{86274F60-8D51-458B-AF0C-620974145522}" destId="{42D69D48-18B5-4CB1-BEC2-C652E950819D}" srcOrd="1" destOrd="0" presId="urn:microsoft.com/office/officeart/2005/8/layout/hierarchy2"/>
    <dgm:cxn modelId="{652F8B12-3824-46D6-87BA-1E3EF12C3F8A}" srcId="{10483852-68CB-4ECB-BA73-5B335FD76B52}" destId="{0BDF2EDD-45B7-47FF-BBE1-587D890CB96F}" srcOrd="3" destOrd="0" parTransId="{7DEF0DAC-8FA4-4A06-8DCF-620D9028AEDC}" sibTransId="{16E1BF20-11B4-4A42-87B9-9F8AB80CE6AD}"/>
    <dgm:cxn modelId="{C29D41B1-4591-4BBE-A7C4-CAA6BD89FE3B}" type="presOf" srcId="{F10BBB2A-435F-47E9-972F-B2D3CE418D51}" destId="{BEB121E3-207A-4AB6-AB41-32F274BB57A1}" srcOrd="0" destOrd="0" presId="urn:microsoft.com/office/officeart/2005/8/layout/hierarchy2"/>
    <dgm:cxn modelId="{ED9063A6-FE6B-479C-B5A9-6B23F9E5126C}" type="presOf" srcId="{5760A3C0-2428-48DF-89B4-6D66371913EA}" destId="{0A0AB3ED-E3B5-402E-9474-B06EA475DA5C}" srcOrd="1" destOrd="0" presId="urn:microsoft.com/office/officeart/2005/8/layout/hierarchy2"/>
    <dgm:cxn modelId="{909ACF2F-AC04-48BA-8868-FF5FE2DDA6D1}" type="presParOf" srcId="{BEB121E3-207A-4AB6-AB41-32F274BB57A1}" destId="{45F18571-74CB-4C89-8956-3A298F310E52}" srcOrd="0" destOrd="0" presId="urn:microsoft.com/office/officeart/2005/8/layout/hierarchy2"/>
    <dgm:cxn modelId="{E20F5AF4-EF71-4F14-BB7C-6DDC4B1ABFBD}" type="presParOf" srcId="{45F18571-74CB-4C89-8956-3A298F310E52}" destId="{D7D0FB6B-1DF7-4E02-A41A-B61071F6092A}" srcOrd="0" destOrd="0" presId="urn:microsoft.com/office/officeart/2005/8/layout/hierarchy2"/>
    <dgm:cxn modelId="{6DD3B685-8665-4E15-BDA0-D04F2EB1950E}" type="presParOf" srcId="{45F18571-74CB-4C89-8956-3A298F310E52}" destId="{8A1478D8-A8CF-4E2D-8024-C0248A5DE5AA}" srcOrd="1" destOrd="0" presId="urn:microsoft.com/office/officeart/2005/8/layout/hierarchy2"/>
    <dgm:cxn modelId="{F161AC4A-E965-4FE5-AD45-C54E723DB7CE}" type="presParOf" srcId="{8A1478D8-A8CF-4E2D-8024-C0248A5DE5AA}" destId="{2FA2BC7E-D0A1-4292-A3B6-EA59982FACB0}" srcOrd="0" destOrd="0" presId="urn:microsoft.com/office/officeart/2005/8/layout/hierarchy2"/>
    <dgm:cxn modelId="{E2EA4F54-A360-4290-8B4E-49C3C913F254}" type="presParOf" srcId="{2FA2BC7E-D0A1-4292-A3B6-EA59982FACB0}" destId="{14F6E869-D220-4A57-ADA5-CBF0B62B7992}" srcOrd="0" destOrd="0" presId="urn:microsoft.com/office/officeart/2005/8/layout/hierarchy2"/>
    <dgm:cxn modelId="{506FDD78-4B8C-4E3A-A612-FC92382C9FFE}" type="presParOf" srcId="{8A1478D8-A8CF-4E2D-8024-C0248A5DE5AA}" destId="{75B948DE-1AB0-435F-A0BE-A3BF8D199CEF}" srcOrd="1" destOrd="0" presId="urn:microsoft.com/office/officeart/2005/8/layout/hierarchy2"/>
    <dgm:cxn modelId="{CCDF22A7-7479-4EF3-836B-E414C4E091FB}" type="presParOf" srcId="{75B948DE-1AB0-435F-A0BE-A3BF8D199CEF}" destId="{AFA8C050-44C6-4D48-9C6B-36F5DADE704B}" srcOrd="0" destOrd="0" presId="urn:microsoft.com/office/officeart/2005/8/layout/hierarchy2"/>
    <dgm:cxn modelId="{0BC94F6B-C63C-4CA5-B05B-D6BD5C3FB377}" type="presParOf" srcId="{75B948DE-1AB0-435F-A0BE-A3BF8D199CEF}" destId="{8558F04E-64CE-44DA-9290-E748335D45A2}" srcOrd="1" destOrd="0" presId="urn:microsoft.com/office/officeart/2005/8/layout/hierarchy2"/>
    <dgm:cxn modelId="{1B704387-0E4F-46C6-B7B2-ADB91E2A6600}" type="presParOf" srcId="{8558F04E-64CE-44DA-9290-E748335D45A2}" destId="{3371D9BE-B3F2-44A1-9B42-CE84A501CC1A}" srcOrd="0" destOrd="0" presId="urn:microsoft.com/office/officeart/2005/8/layout/hierarchy2"/>
    <dgm:cxn modelId="{2CABA596-16DC-4B60-B74D-346CD0FE1B40}" type="presParOf" srcId="{3371D9BE-B3F2-44A1-9B42-CE84A501CC1A}" destId="{0A0AB3ED-E3B5-402E-9474-B06EA475DA5C}" srcOrd="0" destOrd="0" presId="urn:microsoft.com/office/officeart/2005/8/layout/hierarchy2"/>
    <dgm:cxn modelId="{452A6F30-2FA3-4394-9428-8B2EFA6AC19B}" type="presParOf" srcId="{8558F04E-64CE-44DA-9290-E748335D45A2}" destId="{B3809B85-6BC0-4BF2-8EB2-3FA61B6DE91E}" srcOrd="1" destOrd="0" presId="urn:microsoft.com/office/officeart/2005/8/layout/hierarchy2"/>
    <dgm:cxn modelId="{FD722E5D-E6D4-4A88-90A1-FAD87A612200}" type="presParOf" srcId="{B3809B85-6BC0-4BF2-8EB2-3FA61B6DE91E}" destId="{99A4368D-498F-4AD8-AF11-5454CFD485B5}" srcOrd="0" destOrd="0" presId="urn:microsoft.com/office/officeart/2005/8/layout/hierarchy2"/>
    <dgm:cxn modelId="{40BF98C7-21D1-4550-921A-33E80AE7F617}" type="presParOf" srcId="{B3809B85-6BC0-4BF2-8EB2-3FA61B6DE91E}" destId="{14432753-D03F-4921-AB2D-78652564550C}" srcOrd="1" destOrd="0" presId="urn:microsoft.com/office/officeart/2005/8/layout/hierarchy2"/>
    <dgm:cxn modelId="{23A2B8E9-2ABC-4F3F-BB4D-82D62B51A8DD}" type="presParOf" srcId="{14432753-D03F-4921-AB2D-78652564550C}" destId="{4D36969B-6BC2-48CB-B9A5-A94698B1E3FA}" srcOrd="0" destOrd="0" presId="urn:microsoft.com/office/officeart/2005/8/layout/hierarchy2"/>
    <dgm:cxn modelId="{F5905C66-F1F4-4963-8F8E-2725505E92AD}" type="presParOf" srcId="{4D36969B-6BC2-48CB-B9A5-A94698B1E3FA}" destId="{42D69D48-18B5-4CB1-BEC2-C652E950819D}" srcOrd="0" destOrd="0" presId="urn:microsoft.com/office/officeart/2005/8/layout/hierarchy2"/>
    <dgm:cxn modelId="{E1E0A93B-369D-4D3B-BA75-2EA8B125548E}" type="presParOf" srcId="{14432753-D03F-4921-AB2D-78652564550C}" destId="{18332744-4516-4254-AC13-6E283EBDAA60}" srcOrd="1" destOrd="0" presId="urn:microsoft.com/office/officeart/2005/8/layout/hierarchy2"/>
    <dgm:cxn modelId="{86B56D58-0288-40D9-AF75-14DEDFF00EA3}" type="presParOf" srcId="{18332744-4516-4254-AC13-6E283EBDAA60}" destId="{B856EFC5-8D2D-4E22-A09A-25F8F29E2291}" srcOrd="0" destOrd="0" presId="urn:microsoft.com/office/officeart/2005/8/layout/hierarchy2"/>
    <dgm:cxn modelId="{F56A65A8-D36C-472C-B1F6-345AA7B485D1}" type="presParOf" srcId="{18332744-4516-4254-AC13-6E283EBDAA60}" destId="{EA0343F2-85E1-4545-80E7-9EA9C9531A24}" srcOrd="1" destOrd="0" presId="urn:microsoft.com/office/officeart/2005/8/layout/hierarchy2"/>
    <dgm:cxn modelId="{902F6978-1B94-4DED-A80B-01F2E5F689CB}" type="presParOf" srcId="{14432753-D03F-4921-AB2D-78652564550C}" destId="{60885957-591D-4E00-B58D-3AE4B6561D0A}" srcOrd="2" destOrd="0" presId="urn:microsoft.com/office/officeart/2005/8/layout/hierarchy2"/>
    <dgm:cxn modelId="{5B44D115-F5D0-4A53-BCD8-1AB7984AF02F}" type="presParOf" srcId="{60885957-591D-4E00-B58D-3AE4B6561D0A}" destId="{A8090792-D8F6-4D7F-8F36-F9520B2A337F}" srcOrd="0" destOrd="0" presId="urn:microsoft.com/office/officeart/2005/8/layout/hierarchy2"/>
    <dgm:cxn modelId="{8E7741C7-8E94-4904-B028-D852C14E23EB}" type="presParOf" srcId="{14432753-D03F-4921-AB2D-78652564550C}" destId="{BB497D94-002D-4381-9630-5C68299C8898}" srcOrd="3" destOrd="0" presId="urn:microsoft.com/office/officeart/2005/8/layout/hierarchy2"/>
    <dgm:cxn modelId="{44175909-6E7E-48B3-BC2B-12C0FC241CC3}" type="presParOf" srcId="{BB497D94-002D-4381-9630-5C68299C8898}" destId="{91AA5582-E7BA-464B-8AC0-1E4E9BF1EFE2}" srcOrd="0" destOrd="0" presId="urn:microsoft.com/office/officeart/2005/8/layout/hierarchy2"/>
    <dgm:cxn modelId="{C5BA2A90-853B-4008-9312-7FDD477977DF}" type="presParOf" srcId="{BB497D94-002D-4381-9630-5C68299C8898}" destId="{7D8C7DDC-4945-480F-AAC9-20051F36E5E7}" srcOrd="1" destOrd="0" presId="urn:microsoft.com/office/officeart/2005/8/layout/hierarchy2"/>
    <dgm:cxn modelId="{E0289805-DF9F-4CA4-AA99-660DB8ED50A9}" type="presParOf" srcId="{14432753-D03F-4921-AB2D-78652564550C}" destId="{F5E71E62-1FB6-46E8-B895-5229D4881066}" srcOrd="4" destOrd="0" presId="urn:microsoft.com/office/officeart/2005/8/layout/hierarchy2"/>
    <dgm:cxn modelId="{630EB52B-0880-43C3-BE16-ABCB886BA8EA}" type="presParOf" srcId="{F5E71E62-1FB6-46E8-B895-5229D4881066}" destId="{E14C8185-1589-4B93-9D5D-C830F71BC3A0}" srcOrd="0" destOrd="0" presId="urn:microsoft.com/office/officeart/2005/8/layout/hierarchy2"/>
    <dgm:cxn modelId="{51793C6F-FDD2-419E-91C9-FBC252C7F84D}" type="presParOf" srcId="{14432753-D03F-4921-AB2D-78652564550C}" destId="{D0A721DA-C7E3-4794-BFDB-3E9D98A639B2}" srcOrd="5" destOrd="0" presId="urn:microsoft.com/office/officeart/2005/8/layout/hierarchy2"/>
    <dgm:cxn modelId="{E8A8795E-399D-4119-A9D6-495DAD742AF3}" type="presParOf" srcId="{D0A721DA-C7E3-4794-BFDB-3E9D98A639B2}" destId="{FDFAFB23-94A6-4B00-B3A6-E9D5DFD69C75}" srcOrd="0" destOrd="0" presId="urn:microsoft.com/office/officeart/2005/8/layout/hierarchy2"/>
    <dgm:cxn modelId="{6A5EFC06-5685-4B33-A820-C1146002F85C}" type="presParOf" srcId="{D0A721DA-C7E3-4794-BFDB-3E9D98A639B2}" destId="{9A698982-ACB8-44C7-84B2-70ADC00DCD4D}" srcOrd="1" destOrd="0" presId="urn:microsoft.com/office/officeart/2005/8/layout/hierarchy2"/>
    <dgm:cxn modelId="{59754F73-6102-4233-A683-0D1F9B29BCD0}" type="presParOf" srcId="{14432753-D03F-4921-AB2D-78652564550C}" destId="{07F16801-7772-4DFF-BEF3-12BC87D0C7A1}" srcOrd="6" destOrd="0" presId="urn:microsoft.com/office/officeart/2005/8/layout/hierarchy2"/>
    <dgm:cxn modelId="{5A15DC2E-EBEB-4FC4-869B-13F4575CF532}" type="presParOf" srcId="{07F16801-7772-4DFF-BEF3-12BC87D0C7A1}" destId="{5A27C9E4-5DBA-4302-8E90-A64606CA65CC}" srcOrd="0" destOrd="0" presId="urn:microsoft.com/office/officeart/2005/8/layout/hierarchy2"/>
    <dgm:cxn modelId="{0877B43B-E078-4D5B-9710-4EF75ECA8B00}" type="presParOf" srcId="{14432753-D03F-4921-AB2D-78652564550C}" destId="{0C25340B-0914-499D-8854-E03D10F230A1}" srcOrd="7" destOrd="0" presId="urn:microsoft.com/office/officeart/2005/8/layout/hierarchy2"/>
    <dgm:cxn modelId="{E52A888B-5D6A-461B-831C-F34A60601E76}" type="presParOf" srcId="{0C25340B-0914-499D-8854-E03D10F230A1}" destId="{F3C73C57-AFB2-44E7-BF45-CE2E10307B7D}" srcOrd="0" destOrd="0" presId="urn:microsoft.com/office/officeart/2005/8/layout/hierarchy2"/>
    <dgm:cxn modelId="{A3E7C0DA-FFB7-4E0C-8214-F6B641CE3817}" type="presParOf" srcId="{0C25340B-0914-499D-8854-E03D10F230A1}" destId="{F479E206-4D65-4788-975B-380557EF1B1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10BBB2A-435F-47E9-972F-B2D3CE418D5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CO"/>
        </a:p>
      </dgm:t>
    </dgm:pt>
    <dgm:pt modelId="{9F372502-5EA1-40C6-A1D8-C425DD6D351E}">
      <dgm:prSet phldrT="[Texto]" custT="1"/>
      <dgm:spPr/>
      <dgm:t>
        <a:bodyPr/>
        <a:lstStyle/>
        <a:p>
          <a:pPr algn="just"/>
          <a:r>
            <a:rPr lang="es-ES" sz="1400" dirty="0" smtClean="0"/>
            <a:t>Fortalecer la gestión del talento humano propiciando su desarrollo integral a través de estrategias enfocadas en el crecimiento y desarrollo de sus competencias.</a:t>
          </a:r>
          <a:endParaRPr lang="es-CO" sz="1400" dirty="0"/>
        </a:p>
      </dgm:t>
    </dgm:pt>
    <dgm:pt modelId="{D03DA60A-DE18-4CFA-83D7-80AA17CAB762}" type="parTrans" cxnId="{7E1A8BB0-635E-49D6-8EEB-29522B0AECF0}">
      <dgm:prSet/>
      <dgm:spPr/>
      <dgm:t>
        <a:bodyPr/>
        <a:lstStyle/>
        <a:p>
          <a:endParaRPr lang="es-CO"/>
        </a:p>
      </dgm:t>
    </dgm:pt>
    <dgm:pt modelId="{2D04D9D3-EB5B-4909-A6E8-737BAAD9286A}" type="sibTrans" cxnId="{7E1A8BB0-635E-49D6-8EEB-29522B0AECF0}">
      <dgm:prSet/>
      <dgm:spPr/>
      <dgm:t>
        <a:bodyPr/>
        <a:lstStyle/>
        <a:p>
          <a:endParaRPr lang="es-CO"/>
        </a:p>
      </dgm:t>
    </dgm:pt>
    <dgm:pt modelId="{000F40D1-DB04-42BC-BCF9-FE83BCFF9776}">
      <dgm:prSet phldrT="[Texto]" custT="1"/>
      <dgm:spPr/>
      <dgm:t>
        <a:bodyPr/>
        <a:lstStyle/>
        <a:p>
          <a:r>
            <a:rPr lang="es-CO" sz="1400" dirty="0" smtClean="0"/>
            <a:t>Gestionar la implementación del 100% de programas y proyectos enfocados en el fortalecimiento del recurso humano</a:t>
          </a:r>
        </a:p>
      </dgm:t>
    </dgm:pt>
    <dgm:pt modelId="{FB5F275F-FEFD-45C5-B4C5-233062A09500}" type="parTrans" cxnId="{A60696F3-028C-44B7-82D6-79D61B09ED2A}">
      <dgm:prSet/>
      <dgm:spPr/>
      <dgm:t>
        <a:bodyPr/>
        <a:lstStyle/>
        <a:p>
          <a:endParaRPr lang="es-CO"/>
        </a:p>
      </dgm:t>
    </dgm:pt>
    <dgm:pt modelId="{5F9C64C4-1AC6-4F9B-B7D2-C766C339FF59}" type="sibTrans" cxnId="{A60696F3-028C-44B7-82D6-79D61B09ED2A}">
      <dgm:prSet/>
      <dgm:spPr/>
      <dgm:t>
        <a:bodyPr/>
        <a:lstStyle/>
        <a:p>
          <a:endParaRPr lang="es-CO"/>
        </a:p>
      </dgm:t>
    </dgm:pt>
    <dgm:pt modelId="{10483852-68CB-4ECB-BA73-5B335FD76B52}">
      <dgm:prSet phldrT="[Texto]" custT="1"/>
      <dgm:spPr/>
      <dgm:t>
        <a:bodyPr/>
        <a:lstStyle/>
        <a:p>
          <a:r>
            <a:rPr lang="es-CO" sz="1400" dirty="0" smtClean="0"/>
            <a:t>Líneas estratégicas</a:t>
          </a:r>
          <a:endParaRPr lang="es-CO" sz="1400" dirty="0"/>
        </a:p>
      </dgm:t>
    </dgm:pt>
    <dgm:pt modelId="{5760A3C0-2428-48DF-89B4-6D66371913EA}" type="parTrans" cxnId="{05680302-F987-4810-BCCF-EC1BF73260C9}">
      <dgm:prSet/>
      <dgm:spPr/>
      <dgm:t>
        <a:bodyPr/>
        <a:lstStyle/>
        <a:p>
          <a:endParaRPr lang="es-CO"/>
        </a:p>
      </dgm:t>
    </dgm:pt>
    <dgm:pt modelId="{20C1DAB7-FC6D-4EED-B236-1844910FAF36}" type="sibTrans" cxnId="{05680302-F987-4810-BCCF-EC1BF73260C9}">
      <dgm:prSet/>
      <dgm:spPr/>
      <dgm:t>
        <a:bodyPr/>
        <a:lstStyle/>
        <a:p>
          <a:endParaRPr lang="es-CO"/>
        </a:p>
      </dgm:t>
    </dgm:pt>
    <dgm:pt modelId="{60025F62-8685-44DB-B690-3D373C461AAD}">
      <dgm:prSet phldrT="[Texto]" custT="1"/>
      <dgm:spPr/>
      <dgm:t>
        <a:bodyPr/>
        <a:lstStyle/>
        <a:p>
          <a:r>
            <a:rPr lang="es-ES" sz="1050" dirty="0" smtClean="0"/>
            <a:t>Potenciar las competencias del recurso humano a través políticas y gestión eficientes alineadas con la estructura organizacional</a:t>
          </a:r>
          <a:endParaRPr lang="es-CO" sz="1050" dirty="0"/>
        </a:p>
      </dgm:t>
    </dgm:pt>
    <dgm:pt modelId="{F1AA6C0E-7B9C-4884-B239-58AE9C56EB36}" type="sibTrans" cxnId="{7883DA22-7EEE-48DA-88D3-805F11589E7A}">
      <dgm:prSet/>
      <dgm:spPr/>
      <dgm:t>
        <a:bodyPr/>
        <a:lstStyle/>
        <a:p>
          <a:endParaRPr lang="es-CO"/>
        </a:p>
      </dgm:t>
    </dgm:pt>
    <dgm:pt modelId="{86274F60-8D51-458B-AF0C-620974145522}" type="parTrans" cxnId="{7883DA22-7EEE-48DA-88D3-805F11589E7A}">
      <dgm:prSet/>
      <dgm:spPr/>
      <dgm:t>
        <a:bodyPr/>
        <a:lstStyle/>
        <a:p>
          <a:endParaRPr lang="es-CO"/>
        </a:p>
      </dgm:t>
    </dgm:pt>
    <dgm:pt modelId="{BEB121E3-207A-4AB6-AB41-32F274BB57A1}" type="pres">
      <dgm:prSet presAssocID="{F10BBB2A-435F-47E9-972F-B2D3CE418D51}" presName="diagram" presStyleCnt="0">
        <dgm:presLayoutVars>
          <dgm:chPref val="1"/>
          <dgm:dir/>
          <dgm:animOne val="branch"/>
          <dgm:animLvl val="lvl"/>
          <dgm:resizeHandles val="exact"/>
        </dgm:presLayoutVars>
      </dgm:prSet>
      <dgm:spPr/>
      <dgm:t>
        <a:bodyPr/>
        <a:lstStyle/>
        <a:p>
          <a:endParaRPr lang="es-CO"/>
        </a:p>
      </dgm:t>
    </dgm:pt>
    <dgm:pt modelId="{45F18571-74CB-4C89-8956-3A298F310E52}" type="pres">
      <dgm:prSet presAssocID="{9F372502-5EA1-40C6-A1D8-C425DD6D351E}" presName="root1" presStyleCnt="0"/>
      <dgm:spPr/>
    </dgm:pt>
    <dgm:pt modelId="{D7D0FB6B-1DF7-4E02-A41A-B61071F6092A}" type="pres">
      <dgm:prSet presAssocID="{9F372502-5EA1-40C6-A1D8-C425DD6D351E}" presName="LevelOneTextNode" presStyleLbl="node0" presStyleIdx="0" presStyleCnt="1" custScaleX="153551" custScaleY="429948" custLinFactNeighborX="2371">
        <dgm:presLayoutVars>
          <dgm:chPref val="3"/>
        </dgm:presLayoutVars>
      </dgm:prSet>
      <dgm:spPr/>
      <dgm:t>
        <a:bodyPr/>
        <a:lstStyle/>
        <a:p>
          <a:endParaRPr lang="es-CO"/>
        </a:p>
      </dgm:t>
    </dgm:pt>
    <dgm:pt modelId="{8A1478D8-A8CF-4E2D-8024-C0248A5DE5AA}" type="pres">
      <dgm:prSet presAssocID="{9F372502-5EA1-40C6-A1D8-C425DD6D351E}" presName="level2hierChild" presStyleCnt="0"/>
      <dgm:spPr/>
    </dgm:pt>
    <dgm:pt modelId="{2FA2BC7E-D0A1-4292-A3B6-EA59982FACB0}" type="pres">
      <dgm:prSet presAssocID="{FB5F275F-FEFD-45C5-B4C5-233062A09500}" presName="conn2-1" presStyleLbl="parChTrans1D2" presStyleIdx="0" presStyleCnt="1"/>
      <dgm:spPr/>
      <dgm:t>
        <a:bodyPr/>
        <a:lstStyle/>
        <a:p>
          <a:endParaRPr lang="es-CO"/>
        </a:p>
      </dgm:t>
    </dgm:pt>
    <dgm:pt modelId="{14F6E869-D220-4A57-ADA5-CBF0B62B7992}" type="pres">
      <dgm:prSet presAssocID="{FB5F275F-FEFD-45C5-B4C5-233062A09500}" presName="connTx" presStyleLbl="parChTrans1D2" presStyleIdx="0" presStyleCnt="1"/>
      <dgm:spPr/>
      <dgm:t>
        <a:bodyPr/>
        <a:lstStyle/>
        <a:p>
          <a:endParaRPr lang="es-CO"/>
        </a:p>
      </dgm:t>
    </dgm:pt>
    <dgm:pt modelId="{75B948DE-1AB0-435F-A0BE-A3BF8D199CEF}" type="pres">
      <dgm:prSet presAssocID="{000F40D1-DB04-42BC-BCF9-FE83BCFF9776}" presName="root2" presStyleCnt="0"/>
      <dgm:spPr/>
    </dgm:pt>
    <dgm:pt modelId="{AFA8C050-44C6-4D48-9C6B-36F5DADE704B}" type="pres">
      <dgm:prSet presAssocID="{000F40D1-DB04-42BC-BCF9-FE83BCFF9776}" presName="LevelTwoTextNode" presStyleLbl="node2" presStyleIdx="0" presStyleCnt="1" custScaleX="142953" custScaleY="506475" custLinFactNeighborX="20868" custLinFactNeighborY="8147">
        <dgm:presLayoutVars>
          <dgm:chPref val="3"/>
        </dgm:presLayoutVars>
      </dgm:prSet>
      <dgm:spPr/>
      <dgm:t>
        <a:bodyPr/>
        <a:lstStyle/>
        <a:p>
          <a:endParaRPr lang="es-CO"/>
        </a:p>
      </dgm:t>
    </dgm:pt>
    <dgm:pt modelId="{8558F04E-64CE-44DA-9290-E748335D45A2}" type="pres">
      <dgm:prSet presAssocID="{000F40D1-DB04-42BC-BCF9-FE83BCFF9776}" presName="level3hierChild" presStyleCnt="0"/>
      <dgm:spPr/>
    </dgm:pt>
    <dgm:pt modelId="{3371D9BE-B3F2-44A1-9B42-CE84A501CC1A}" type="pres">
      <dgm:prSet presAssocID="{5760A3C0-2428-48DF-89B4-6D66371913EA}" presName="conn2-1" presStyleLbl="parChTrans1D3" presStyleIdx="0" presStyleCnt="1"/>
      <dgm:spPr/>
      <dgm:t>
        <a:bodyPr/>
        <a:lstStyle/>
        <a:p>
          <a:endParaRPr lang="es-CO"/>
        </a:p>
      </dgm:t>
    </dgm:pt>
    <dgm:pt modelId="{0A0AB3ED-E3B5-402E-9474-B06EA475DA5C}" type="pres">
      <dgm:prSet presAssocID="{5760A3C0-2428-48DF-89B4-6D66371913EA}" presName="connTx" presStyleLbl="parChTrans1D3" presStyleIdx="0" presStyleCnt="1"/>
      <dgm:spPr/>
      <dgm:t>
        <a:bodyPr/>
        <a:lstStyle/>
        <a:p>
          <a:endParaRPr lang="es-CO"/>
        </a:p>
      </dgm:t>
    </dgm:pt>
    <dgm:pt modelId="{B3809B85-6BC0-4BF2-8EB2-3FA61B6DE91E}" type="pres">
      <dgm:prSet presAssocID="{10483852-68CB-4ECB-BA73-5B335FD76B52}" presName="root2" presStyleCnt="0"/>
      <dgm:spPr/>
    </dgm:pt>
    <dgm:pt modelId="{99A4368D-498F-4AD8-AF11-5454CFD485B5}" type="pres">
      <dgm:prSet presAssocID="{10483852-68CB-4ECB-BA73-5B335FD76B52}" presName="LevelTwoTextNode" presStyleLbl="node3" presStyleIdx="0" presStyleCnt="1" custLinFactNeighborX="20867" custLinFactNeighborY="1804">
        <dgm:presLayoutVars>
          <dgm:chPref val="3"/>
        </dgm:presLayoutVars>
      </dgm:prSet>
      <dgm:spPr/>
      <dgm:t>
        <a:bodyPr/>
        <a:lstStyle/>
        <a:p>
          <a:endParaRPr lang="es-CO"/>
        </a:p>
      </dgm:t>
    </dgm:pt>
    <dgm:pt modelId="{14432753-D03F-4921-AB2D-78652564550C}" type="pres">
      <dgm:prSet presAssocID="{10483852-68CB-4ECB-BA73-5B335FD76B52}" presName="level3hierChild" presStyleCnt="0"/>
      <dgm:spPr/>
    </dgm:pt>
    <dgm:pt modelId="{4D36969B-6BC2-48CB-B9A5-A94698B1E3FA}" type="pres">
      <dgm:prSet presAssocID="{86274F60-8D51-458B-AF0C-620974145522}" presName="conn2-1" presStyleLbl="parChTrans1D4" presStyleIdx="0" presStyleCnt="1"/>
      <dgm:spPr/>
      <dgm:t>
        <a:bodyPr/>
        <a:lstStyle/>
        <a:p>
          <a:endParaRPr lang="es-CO"/>
        </a:p>
      </dgm:t>
    </dgm:pt>
    <dgm:pt modelId="{42D69D48-18B5-4CB1-BEC2-C652E950819D}" type="pres">
      <dgm:prSet presAssocID="{86274F60-8D51-458B-AF0C-620974145522}" presName="connTx" presStyleLbl="parChTrans1D4" presStyleIdx="0" presStyleCnt="1"/>
      <dgm:spPr/>
      <dgm:t>
        <a:bodyPr/>
        <a:lstStyle/>
        <a:p>
          <a:endParaRPr lang="es-CO"/>
        </a:p>
      </dgm:t>
    </dgm:pt>
    <dgm:pt modelId="{18332744-4516-4254-AC13-6E283EBDAA60}" type="pres">
      <dgm:prSet presAssocID="{60025F62-8685-44DB-B690-3D373C461AAD}" presName="root2" presStyleCnt="0"/>
      <dgm:spPr/>
    </dgm:pt>
    <dgm:pt modelId="{B856EFC5-8D2D-4E22-A09A-25F8F29E2291}" type="pres">
      <dgm:prSet presAssocID="{60025F62-8685-44DB-B690-3D373C461AAD}" presName="LevelTwoTextNode" presStyleLbl="node4" presStyleIdx="0" presStyleCnt="1" custScaleX="224591" custScaleY="222961">
        <dgm:presLayoutVars>
          <dgm:chPref val="3"/>
        </dgm:presLayoutVars>
      </dgm:prSet>
      <dgm:spPr/>
      <dgm:t>
        <a:bodyPr/>
        <a:lstStyle/>
        <a:p>
          <a:endParaRPr lang="es-CO"/>
        </a:p>
      </dgm:t>
    </dgm:pt>
    <dgm:pt modelId="{EA0343F2-85E1-4545-80E7-9EA9C9531A24}" type="pres">
      <dgm:prSet presAssocID="{60025F62-8685-44DB-B690-3D373C461AAD}" presName="level3hierChild" presStyleCnt="0"/>
      <dgm:spPr/>
    </dgm:pt>
  </dgm:ptLst>
  <dgm:cxnLst>
    <dgm:cxn modelId="{CA345B80-4A7A-4F3A-AC85-80AFADFBBD17}" type="presOf" srcId="{FB5F275F-FEFD-45C5-B4C5-233062A09500}" destId="{2FA2BC7E-D0A1-4292-A3B6-EA59982FACB0}" srcOrd="0" destOrd="0" presId="urn:microsoft.com/office/officeart/2005/8/layout/hierarchy2"/>
    <dgm:cxn modelId="{07A5CFC8-AA08-4148-A808-34FFF4D3BD26}" type="presOf" srcId="{F10BBB2A-435F-47E9-972F-B2D3CE418D51}" destId="{BEB121E3-207A-4AB6-AB41-32F274BB57A1}" srcOrd="0" destOrd="0" presId="urn:microsoft.com/office/officeart/2005/8/layout/hierarchy2"/>
    <dgm:cxn modelId="{62122FFF-FB15-45A8-8DC1-734FC615EE8F}" type="presOf" srcId="{FB5F275F-FEFD-45C5-B4C5-233062A09500}" destId="{14F6E869-D220-4A57-ADA5-CBF0B62B7992}" srcOrd="1" destOrd="0" presId="urn:microsoft.com/office/officeart/2005/8/layout/hierarchy2"/>
    <dgm:cxn modelId="{44796CA0-5976-4A09-9835-728AD1406F8D}" type="presOf" srcId="{10483852-68CB-4ECB-BA73-5B335FD76B52}" destId="{99A4368D-498F-4AD8-AF11-5454CFD485B5}" srcOrd="0" destOrd="0" presId="urn:microsoft.com/office/officeart/2005/8/layout/hierarchy2"/>
    <dgm:cxn modelId="{A60696F3-028C-44B7-82D6-79D61B09ED2A}" srcId="{9F372502-5EA1-40C6-A1D8-C425DD6D351E}" destId="{000F40D1-DB04-42BC-BCF9-FE83BCFF9776}" srcOrd="0" destOrd="0" parTransId="{FB5F275F-FEFD-45C5-B4C5-233062A09500}" sibTransId="{5F9C64C4-1AC6-4F9B-B7D2-C766C339FF59}"/>
    <dgm:cxn modelId="{100A0420-DB0F-4D5C-AC58-774CD330266A}" type="presOf" srcId="{86274F60-8D51-458B-AF0C-620974145522}" destId="{4D36969B-6BC2-48CB-B9A5-A94698B1E3FA}" srcOrd="0" destOrd="0" presId="urn:microsoft.com/office/officeart/2005/8/layout/hierarchy2"/>
    <dgm:cxn modelId="{7883DA22-7EEE-48DA-88D3-805F11589E7A}" srcId="{10483852-68CB-4ECB-BA73-5B335FD76B52}" destId="{60025F62-8685-44DB-B690-3D373C461AAD}" srcOrd="0" destOrd="0" parTransId="{86274F60-8D51-458B-AF0C-620974145522}" sibTransId="{F1AA6C0E-7B9C-4884-B239-58AE9C56EB36}"/>
    <dgm:cxn modelId="{4F20922D-CC29-489D-9116-17FF09641783}" type="presOf" srcId="{60025F62-8685-44DB-B690-3D373C461AAD}" destId="{B856EFC5-8D2D-4E22-A09A-25F8F29E2291}" srcOrd="0" destOrd="0" presId="urn:microsoft.com/office/officeart/2005/8/layout/hierarchy2"/>
    <dgm:cxn modelId="{1E79E7F1-1172-4E6C-A332-F082906A892E}" type="presOf" srcId="{000F40D1-DB04-42BC-BCF9-FE83BCFF9776}" destId="{AFA8C050-44C6-4D48-9C6B-36F5DADE704B}" srcOrd="0" destOrd="0" presId="urn:microsoft.com/office/officeart/2005/8/layout/hierarchy2"/>
    <dgm:cxn modelId="{9A8C75F4-E1E9-43B2-9F94-A378EB06485C}" type="presOf" srcId="{9F372502-5EA1-40C6-A1D8-C425DD6D351E}" destId="{D7D0FB6B-1DF7-4E02-A41A-B61071F6092A}" srcOrd="0" destOrd="0" presId="urn:microsoft.com/office/officeart/2005/8/layout/hierarchy2"/>
    <dgm:cxn modelId="{7E1A8BB0-635E-49D6-8EEB-29522B0AECF0}" srcId="{F10BBB2A-435F-47E9-972F-B2D3CE418D51}" destId="{9F372502-5EA1-40C6-A1D8-C425DD6D351E}" srcOrd="0" destOrd="0" parTransId="{D03DA60A-DE18-4CFA-83D7-80AA17CAB762}" sibTransId="{2D04D9D3-EB5B-4909-A6E8-737BAAD9286A}"/>
    <dgm:cxn modelId="{A4CE1075-0A18-4EA0-910E-B447B7F92697}" type="presOf" srcId="{86274F60-8D51-458B-AF0C-620974145522}" destId="{42D69D48-18B5-4CB1-BEC2-C652E950819D}" srcOrd="1" destOrd="0" presId="urn:microsoft.com/office/officeart/2005/8/layout/hierarchy2"/>
    <dgm:cxn modelId="{CA8E25CC-7E29-460A-8693-247BF15C9B7E}" type="presOf" srcId="{5760A3C0-2428-48DF-89B4-6D66371913EA}" destId="{0A0AB3ED-E3B5-402E-9474-B06EA475DA5C}" srcOrd="1" destOrd="0" presId="urn:microsoft.com/office/officeart/2005/8/layout/hierarchy2"/>
    <dgm:cxn modelId="{05680302-F987-4810-BCCF-EC1BF73260C9}" srcId="{000F40D1-DB04-42BC-BCF9-FE83BCFF9776}" destId="{10483852-68CB-4ECB-BA73-5B335FD76B52}" srcOrd="0" destOrd="0" parTransId="{5760A3C0-2428-48DF-89B4-6D66371913EA}" sibTransId="{20C1DAB7-FC6D-4EED-B236-1844910FAF36}"/>
    <dgm:cxn modelId="{01EDE46F-0B06-4279-BF66-35A5569CAE75}" type="presOf" srcId="{5760A3C0-2428-48DF-89B4-6D66371913EA}" destId="{3371D9BE-B3F2-44A1-9B42-CE84A501CC1A}" srcOrd="0" destOrd="0" presId="urn:microsoft.com/office/officeart/2005/8/layout/hierarchy2"/>
    <dgm:cxn modelId="{7A614FB7-A74A-4186-99AC-5C3E20DD872F}" type="presParOf" srcId="{BEB121E3-207A-4AB6-AB41-32F274BB57A1}" destId="{45F18571-74CB-4C89-8956-3A298F310E52}" srcOrd="0" destOrd="0" presId="urn:microsoft.com/office/officeart/2005/8/layout/hierarchy2"/>
    <dgm:cxn modelId="{812BD35E-942B-4E27-B361-9601BE9DDF6C}" type="presParOf" srcId="{45F18571-74CB-4C89-8956-3A298F310E52}" destId="{D7D0FB6B-1DF7-4E02-A41A-B61071F6092A}" srcOrd="0" destOrd="0" presId="urn:microsoft.com/office/officeart/2005/8/layout/hierarchy2"/>
    <dgm:cxn modelId="{7DE7EBAC-6E33-40A3-95D7-B9B03C9430D4}" type="presParOf" srcId="{45F18571-74CB-4C89-8956-3A298F310E52}" destId="{8A1478D8-A8CF-4E2D-8024-C0248A5DE5AA}" srcOrd="1" destOrd="0" presId="urn:microsoft.com/office/officeart/2005/8/layout/hierarchy2"/>
    <dgm:cxn modelId="{6DCD8D4C-384C-4175-8E1F-8944649BB3ED}" type="presParOf" srcId="{8A1478D8-A8CF-4E2D-8024-C0248A5DE5AA}" destId="{2FA2BC7E-D0A1-4292-A3B6-EA59982FACB0}" srcOrd="0" destOrd="0" presId="urn:microsoft.com/office/officeart/2005/8/layout/hierarchy2"/>
    <dgm:cxn modelId="{1BC26322-A71E-44E5-8A7D-2B60509D285E}" type="presParOf" srcId="{2FA2BC7E-D0A1-4292-A3B6-EA59982FACB0}" destId="{14F6E869-D220-4A57-ADA5-CBF0B62B7992}" srcOrd="0" destOrd="0" presId="urn:microsoft.com/office/officeart/2005/8/layout/hierarchy2"/>
    <dgm:cxn modelId="{DD5B5C3E-1690-49F1-A02E-7BEF875817F4}" type="presParOf" srcId="{8A1478D8-A8CF-4E2D-8024-C0248A5DE5AA}" destId="{75B948DE-1AB0-435F-A0BE-A3BF8D199CEF}" srcOrd="1" destOrd="0" presId="urn:microsoft.com/office/officeart/2005/8/layout/hierarchy2"/>
    <dgm:cxn modelId="{779A31FD-09D8-4B93-B3F5-9682C1F62E97}" type="presParOf" srcId="{75B948DE-1AB0-435F-A0BE-A3BF8D199CEF}" destId="{AFA8C050-44C6-4D48-9C6B-36F5DADE704B}" srcOrd="0" destOrd="0" presId="urn:microsoft.com/office/officeart/2005/8/layout/hierarchy2"/>
    <dgm:cxn modelId="{8617D701-85FF-4E73-851A-25BE93347131}" type="presParOf" srcId="{75B948DE-1AB0-435F-A0BE-A3BF8D199CEF}" destId="{8558F04E-64CE-44DA-9290-E748335D45A2}" srcOrd="1" destOrd="0" presId="urn:microsoft.com/office/officeart/2005/8/layout/hierarchy2"/>
    <dgm:cxn modelId="{64A0D9D5-5181-46F3-A67A-C612878308BB}" type="presParOf" srcId="{8558F04E-64CE-44DA-9290-E748335D45A2}" destId="{3371D9BE-B3F2-44A1-9B42-CE84A501CC1A}" srcOrd="0" destOrd="0" presId="urn:microsoft.com/office/officeart/2005/8/layout/hierarchy2"/>
    <dgm:cxn modelId="{FDF05469-43AB-4EC1-90EB-57915A5AC28E}" type="presParOf" srcId="{3371D9BE-B3F2-44A1-9B42-CE84A501CC1A}" destId="{0A0AB3ED-E3B5-402E-9474-B06EA475DA5C}" srcOrd="0" destOrd="0" presId="urn:microsoft.com/office/officeart/2005/8/layout/hierarchy2"/>
    <dgm:cxn modelId="{D701A69D-BF77-4A48-BBD6-1B72C6C24983}" type="presParOf" srcId="{8558F04E-64CE-44DA-9290-E748335D45A2}" destId="{B3809B85-6BC0-4BF2-8EB2-3FA61B6DE91E}" srcOrd="1" destOrd="0" presId="urn:microsoft.com/office/officeart/2005/8/layout/hierarchy2"/>
    <dgm:cxn modelId="{054C4373-034D-41A6-B965-02602BAF8CC0}" type="presParOf" srcId="{B3809B85-6BC0-4BF2-8EB2-3FA61B6DE91E}" destId="{99A4368D-498F-4AD8-AF11-5454CFD485B5}" srcOrd="0" destOrd="0" presId="urn:microsoft.com/office/officeart/2005/8/layout/hierarchy2"/>
    <dgm:cxn modelId="{C433D764-1EA9-4CBF-B919-9ADFA11F14AD}" type="presParOf" srcId="{B3809B85-6BC0-4BF2-8EB2-3FA61B6DE91E}" destId="{14432753-D03F-4921-AB2D-78652564550C}" srcOrd="1" destOrd="0" presId="urn:microsoft.com/office/officeart/2005/8/layout/hierarchy2"/>
    <dgm:cxn modelId="{763E4BC9-48F4-42AF-BCF9-E9915D156678}" type="presParOf" srcId="{14432753-D03F-4921-AB2D-78652564550C}" destId="{4D36969B-6BC2-48CB-B9A5-A94698B1E3FA}" srcOrd="0" destOrd="0" presId="urn:microsoft.com/office/officeart/2005/8/layout/hierarchy2"/>
    <dgm:cxn modelId="{2180C2D3-C433-4DA8-9191-0649DDAE31B6}" type="presParOf" srcId="{4D36969B-6BC2-48CB-B9A5-A94698B1E3FA}" destId="{42D69D48-18B5-4CB1-BEC2-C652E950819D}" srcOrd="0" destOrd="0" presId="urn:microsoft.com/office/officeart/2005/8/layout/hierarchy2"/>
    <dgm:cxn modelId="{756F2AB8-FED9-410E-8FFB-25826B446D54}" type="presParOf" srcId="{14432753-D03F-4921-AB2D-78652564550C}" destId="{18332744-4516-4254-AC13-6E283EBDAA60}" srcOrd="1" destOrd="0" presId="urn:microsoft.com/office/officeart/2005/8/layout/hierarchy2"/>
    <dgm:cxn modelId="{A779B424-AB18-4B97-9B36-DA5312ADAAEE}" type="presParOf" srcId="{18332744-4516-4254-AC13-6E283EBDAA60}" destId="{B856EFC5-8D2D-4E22-A09A-25F8F29E2291}" srcOrd="0" destOrd="0" presId="urn:microsoft.com/office/officeart/2005/8/layout/hierarchy2"/>
    <dgm:cxn modelId="{A01A50EA-B51D-4A42-A49C-D9E6DB00CEA7}" type="presParOf" srcId="{18332744-4516-4254-AC13-6E283EBDAA60}" destId="{EA0343F2-85E1-4545-80E7-9EA9C9531A2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09BA872-5B1A-45C9-85D2-C05985AAB0F4}"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CO"/>
        </a:p>
      </dgm:t>
    </dgm:pt>
    <dgm:pt modelId="{584C922A-78FB-480C-BFB4-17C6342D38B7}">
      <dgm:prSet phldrT="[Texto]" custT="1"/>
      <dgm:spPr/>
      <dgm:t>
        <a:bodyPr/>
        <a:lstStyle/>
        <a:p>
          <a:r>
            <a:rPr lang="es-CO" sz="1400" dirty="0" smtClean="0"/>
            <a:t>Contribuir al logro de la visión institucional a través de los servicios de tecnología, comunicación y estadísticas, por medio de estrategias de innovación y capacitación a nuestro de colaboradores</a:t>
          </a:r>
          <a:endParaRPr lang="es-CO" sz="1400" dirty="0"/>
        </a:p>
      </dgm:t>
    </dgm:pt>
    <dgm:pt modelId="{47EBAFCB-F673-42B9-8397-DD811D4A6D3F}" type="parTrans" cxnId="{0FCA2655-9B2E-47AD-87D9-421785FCFE66}">
      <dgm:prSet/>
      <dgm:spPr/>
      <dgm:t>
        <a:bodyPr/>
        <a:lstStyle/>
        <a:p>
          <a:endParaRPr lang="es-CO"/>
        </a:p>
      </dgm:t>
    </dgm:pt>
    <dgm:pt modelId="{CD47D704-D73B-47FF-BCFE-EA970BF0CA90}" type="sibTrans" cxnId="{0FCA2655-9B2E-47AD-87D9-421785FCFE66}">
      <dgm:prSet/>
      <dgm:spPr/>
      <dgm:t>
        <a:bodyPr/>
        <a:lstStyle/>
        <a:p>
          <a:endParaRPr lang="es-CO"/>
        </a:p>
      </dgm:t>
    </dgm:pt>
    <dgm:pt modelId="{85F90F21-EF7A-4B6D-8933-381E376110E7}">
      <dgm:prSet phldrT="[Texto]" custT="1"/>
      <dgm:spPr/>
      <dgm:t>
        <a:bodyPr/>
        <a:lstStyle/>
        <a:p>
          <a:r>
            <a:rPr lang="es-ES" sz="1400" dirty="0" smtClean="0"/>
            <a:t>Mantener una infraestructura especializada que brinde un soporte tecnológico</a:t>
          </a:r>
          <a:r>
            <a:rPr lang="es-CO" sz="1400" dirty="0" smtClean="0"/>
            <a:t>.</a:t>
          </a:r>
          <a:endParaRPr lang="es-CO" sz="1400" dirty="0"/>
        </a:p>
      </dgm:t>
    </dgm:pt>
    <dgm:pt modelId="{1592A8DB-ECFB-4B5B-A8A1-F861F6C9B292}" type="parTrans" cxnId="{0DB9E1D6-765D-4496-86AF-6FA09F8AA4BD}">
      <dgm:prSet/>
      <dgm:spPr/>
      <dgm:t>
        <a:bodyPr/>
        <a:lstStyle/>
        <a:p>
          <a:endParaRPr lang="es-CO"/>
        </a:p>
      </dgm:t>
    </dgm:pt>
    <dgm:pt modelId="{83B01723-19A8-492E-8152-06EF691AA2A8}" type="sibTrans" cxnId="{0DB9E1D6-765D-4496-86AF-6FA09F8AA4BD}">
      <dgm:prSet/>
      <dgm:spPr/>
      <dgm:t>
        <a:bodyPr/>
        <a:lstStyle/>
        <a:p>
          <a:endParaRPr lang="es-CO"/>
        </a:p>
      </dgm:t>
    </dgm:pt>
    <dgm:pt modelId="{D09F11C8-DF9C-4E98-B95C-A52605F10DF5}">
      <dgm:prSet phldrT="[Texto]" custT="1"/>
      <dgm:spPr/>
      <dgm:t>
        <a:bodyPr/>
        <a:lstStyle/>
        <a:p>
          <a:r>
            <a:rPr lang="es-CO" sz="1200" dirty="0" smtClean="0"/>
            <a:t>LÍNEAS ESTRATÉGICAS</a:t>
          </a:r>
          <a:endParaRPr lang="es-CO" sz="1200" dirty="0"/>
        </a:p>
      </dgm:t>
    </dgm:pt>
    <dgm:pt modelId="{4F45ADD1-9406-4239-A807-0C8FBED718FE}" type="parTrans" cxnId="{05604E81-C3A3-4856-9A7B-B9BF2C395022}">
      <dgm:prSet/>
      <dgm:spPr/>
      <dgm:t>
        <a:bodyPr/>
        <a:lstStyle/>
        <a:p>
          <a:endParaRPr lang="es-CO"/>
        </a:p>
      </dgm:t>
    </dgm:pt>
    <dgm:pt modelId="{DB7DEC65-A74E-4A15-932D-61C98D00E7BE}" type="sibTrans" cxnId="{05604E81-C3A3-4856-9A7B-B9BF2C395022}">
      <dgm:prSet/>
      <dgm:spPr/>
      <dgm:t>
        <a:bodyPr/>
        <a:lstStyle/>
        <a:p>
          <a:endParaRPr lang="es-CO"/>
        </a:p>
      </dgm:t>
    </dgm:pt>
    <dgm:pt modelId="{1A05C946-B67E-4E59-B78D-20A60C3310E1}">
      <dgm:prSet phldrT="[Texto]" custT="1"/>
      <dgm:spPr/>
      <dgm:t>
        <a:bodyPr/>
        <a:lstStyle/>
        <a:p>
          <a:r>
            <a:rPr lang="es-CO" sz="1800" dirty="0" smtClean="0"/>
            <a:t>Implementar un Sistema de Información Hospitalario</a:t>
          </a:r>
          <a:endParaRPr lang="es-CO" sz="1800" dirty="0"/>
        </a:p>
      </dgm:t>
    </dgm:pt>
    <dgm:pt modelId="{F0729D5D-3E4F-4F9C-89D0-BD5950BA13D3}" type="parTrans" cxnId="{EE6C8275-A85C-4085-B5D3-64E6B526DD05}">
      <dgm:prSet/>
      <dgm:spPr/>
      <dgm:t>
        <a:bodyPr/>
        <a:lstStyle/>
        <a:p>
          <a:endParaRPr lang="es-CO"/>
        </a:p>
      </dgm:t>
    </dgm:pt>
    <dgm:pt modelId="{465A6E96-1C19-46AE-9213-0522F45DCF2D}" type="sibTrans" cxnId="{EE6C8275-A85C-4085-B5D3-64E6B526DD05}">
      <dgm:prSet/>
      <dgm:spPr/>
      <dgm:t>
        <a:bodyPr/>
        <a:lstStyle/>
        <a:p>
          <a:endParaRPr lang="es-CO"/>
        </a:p>
      </dgm:t>
    </dgm:pt>
    <dgm:pt modelId="{C4C21D4C-8728-416F-85AF-A7E046C65F13}">
      <dgm:prSet phldrT="[Texto]" custT="1"/>
      <dgm:spPr/>
      <dgm:t>
        <a:bodyPr/>
        <a:lstStyle/>
        <a:p>
          <a:r>
            <a:rPr lang="es-CO" sz="1200" dirty="0" smtClean="0"/>
            <a:t>LÍNEAS ESTRATÉGICAS</a:t>
          </a:r>
          <a:endParaRPr lang="es-CO" sz="1200" dirty="0"/>
        </a:p>
      </dgm:t>
    </dgm:pt>
    <dgm:pt modelId="{78BC0A9B-6A3F-44FF-82A3-B24B7B4A653B}" type="parTrans" cxnId="{AC0AB7B4-07E1-44EF-A0CB-81D9C14A3188}">
      <dgm:prSet/>
      <dgm:spPr/>
      <dgm:t>
        <a:bodyPr/>
        <a:lstStyle/>
        <a:p>
          <a:endParaRPr lang="es-CO"/>
        </a:p>
      </dgm:t>
    </dgm:pt>
    <dgm:pt modelId="{728C57EF-DDCC-43D3-B9B5-FDCCE2CFC5AA}" type="sibTrans" cxnId="{AC0AB7B4-07E1-44EF-A0CB-81D9C14A3188}">
      <dgm:prSet/>
      <dgm:spPr/>
      <dgm:t>
        <a:bodyPr/>
        <a:lstStyle/>
        <a:p>
          <a:endParaRPr lang="es-CO"/>
        </a:p>
      </dgm:t>
    </dgm:pt>
    <dgm:pt modelId="{072962E0-7A07-41BE-A0DD-3CB1741B21D6}">
      <dgm:prSet custT="1"/>
      <dgm:spPr/>
      <dgm:t>
        <a:bodyPr/>
        <a:lstStyle/>
        <a:p>
          <a:r>
            <a:rPr lang="es-CO" sz="1050" dirty="0" smtClean="0"/>
            <a:t>Implementar un sistema de información que permita tomar decisiones sobre la gestión </a:t>
          </a:r>
          <a:r>
            <a:rPr lang="es-CO" sz="1400" dirty="0" smtClean="0"/>
            <a:t>institucional</a:t>
          </a:r>
          <a:r>
            <a:rPr lang="es-CO" sz="1050" dirty="0" smtClean="0"/>
            <a:t> basada en informes estadísticos mensual, trimestral, semestral y anual</a:t>
          </a:r>
          <a:endParaRPr lang="es-CO" sz="1050" dirty="0"/>
        </a:p>
      </dgm:t>
    </dgm:pt>
    <dgm:pt modelId="{2242FA8E-31DA-427B-A0F7-433AEF98AAA8}" type="parTrans" cxnId="{0B7D6D8A-C8C0-4FFA-8335-3ED966074806}">
      <dgm:prSet/>
      <dgm:spPr/>
      <dgm:t>
        <a:bodyPr/>
        <a:lstStyle/>
        <a:p>
          <a:endParaRPr lang="es-CO"/>
        </a:p>
      </dgm:t>
    </dgm:pt>
    <dgm:pt modelId="{434E043F-5507-4162-ADCE-C22AC0087A62}" type="sibTrans" cxnId="{0B7D6D8A-C8C0-4FFA-8335-3ED966074806}">
      <dgm:prSet/>
      <dgm:spPr/>
      <dgm:t>
        <a:bodyPr/>
        <a:lstStyle/>
        <a:p>
          <a:endParaRPr lang="es-CO"/>
        </a:p>
      </dgm:t>
    </dgm:pt>
    <dgm:pt modelId="{590D77FB-A603-4ED7-A6AD-165CF8120C3F}">
      <dgm:prSet custT="1"/>
      <dgm:spPr/>
      <dgm:t>
        <a:bodyPr/>
        <a:lstStyle/>
        <a:p>
          <a:r>
            <a:rPr lang="es-CO" sz="1200" dirty="0" smtClean="0"/>
            <a:t>Apoyar con servicios de tecnología y de comunicaciones el cumplimiento de los objetivos y estrategias institucionales para contribuir al logro de la visión institucional</a:t>
          </a:r>
          <a:endParaRPr lang="es-CO" sz="1200" dirty="0"/>
        </a:p>
      </dgm:t>
    </dgm:pt>
    <dgm:pt modelId="{CB464CC6-AC57-4820-93FD-E42CD1D6E5A0}" type="parTrans" cxnId="{75A49A63-5B43-4A96-9EAF-54D5BB2CBB25}">
      <dgm:prSet/>
      <dgm:spPr/>
      <dgm:t>
        <a:bodyPr/>
        <a:lstStyle/>
        <a:p>
          <a:endParaRPr lang="es-CO"/>
        </a:p>
      </dgm:t>
    </dgm:pt>
    <dgm:pt modelId="{2EA1A362-DB72-44B4-88F2-E8EA98621172}" type="sibTrans" cxnId="{75A49A63-5B43-4A96-9EAF-54D5BB2CBB25}">
      <dgm:prSet/>
      <dgm:spPr/>
      <dgm:t>
        <a:bodyPr/>
        <a:lstStyle/>
        <a:p>
          <a:endParaRPr lang="es-CO"/>
        </a:p>
      </dgm:t>
    </dgm:pt>
    <dgm:pt modelId="{73A9DBFE-DC01-4364-9182-05AF2FC1E319}" type="pres">
      <dgm:prSet presAssocID="{009BA872-5B1A-45C9-85D2-C05985AAB0F4}" presName="diagram" presStyleCnt="0">
        <dgm:presLayoutVars>
          <dgm:chPref val="1"/>
          <dgm:dir/>
          <dgm:animOne val="branch"/>
          <dgm:animLvl val="lvl"/>
          <dgm:resizeHandles val="exact"/>
        </dgm:presLayoutVars>
      </dgm:prSet>
      <dgm:spPr/>
    </dgm:pt>
    <dgm:pt modelId="{E82E7C63-F912-4358-8A92-CE8A20B29177}" type="pres">
      <dgm:prSet presAssocID="{584C922A-78FB-480C-BFB4-17C6342D38B7}" presName="root1" presStyleCnt="0"/>
      <dgm:spPr/>
    </dgm:pt>
    <dgm:pt modelId="{6F7C59F8-3F17-4C8F-8ED6-32B77435C4F6}" type="pres">
      <dgm:prSet presAssocID="{584C922A-78FB-480C-BFB4-17C6342D38B7}" presName="LevelOneTextNode" presStyleLbl="node0" presStyleIdx="0" presStyleCnt="1" custScaleX="138270" custScaleY="387879" custLinFactX="-12184" custLinFactNeighborX="-100000" custLinFactNeighborY="-4523">
        <dgm:presLayoutVars>
          <dgm:chPref val="3"/>
        </dgm:presLayoutVars>
      </dgm:prSet>
      <dgm:spPr/>
      <dgm:t>
        <a:bodyPr/>
        <a:lstStyle/>
        <a:p>
          <a:endParaRPr lang="es-CO"/>
        </a:p>
      </dgm:t>
    </dgm:pt>
    <dgm:pt modelId="{5737534F-0F64-4C1A-9FF5-4C11FA49BA44}" type="pres">
      <dgm:prSet presAssocID="{584C922A-78FB-480C-BFB4-17C6342D38B7}" presName="level2hierChild" presStyleCnt="0"/>
      <dgm:spPr/>
    </dgm:pt>
    <dgm:pt modelId="{03D47DE6-4A47-4AFB-8B0A-15C4C1F16127}" type="pres">
      <dgm:prSet presAssocID="{1592A8DB-ECFB-4B5B-A8A1-F861F6C9B292}" presName="conn2-1" presStyleLbl="parChTrans1D2" presStyleIdx="0" presStyleCnt="2"/>
      <dgm:spPr/>
    </dgm:pt>
    <dgm:pt modelId="{133E106B-F5AB-43B6-B47A-00C0B941A376}" type="pres">
      <dgm:prSet presAssocID="{1592A8DB-ECFB-4B5B-A8A1-F861F6C9B292}" presName="connTx" presStyleLbl="parChTrans1D2" presStyleIdx="0" presStyleCnt="2"/>
      <dgm:spPr/>
    </dgm:pt>
    <dgm:pt modelId="{15CAC3F5-B7B0-4A85-A544-EFFBC77F177D}" type="pres">
      <dgm:prSet presAssocID="{85F90F21-EF7A-4B6D-8933-381E376110E7}" presName="root2" presStyleCnt="0"/>
      <dgm:spPr/>
    </dgm:pt>
    <dgm:pt modelId="{961F8D8C-AB51-4162-A1B0-19A8D3F8928A}" type="pres">
      <dgm:prSet presAssocID="{85F90F21-EF7A-4B6D-8933-381E376110E7}" presName="LevelTwoTextNode" presStyleLbl="node2" presStyleIdx="0" presStyleCnt="2" custScaleX="134709" custScaleY="173329">
        <dgm:presLayoutVars>
          <dgm:chPref val="3"/>
        </dgm:presLayoutVars>
      </dgm:prSet>
      <dgm:spPr/>
      <dgm:t>
        <a:bodyPr/>
        <a:lstStyle/>
        <a:p>
          <a:endParaRPr lang="es-CO"/>
        </a:p>
      </dgm:t>
    </dgm:pt>
    <dgm:pt modelId="{4541B4BB-9F9B-48CB-A355-99E825344FF5}" type="pres">
      <dgm:prSet presAssocID="{85F90F21-EF7A-4B6D-8933-381E376110E7}" presName="level3hierChild" presStyleCnt="0"/>
      <dgm:spPr/>
    </dgm:pt>
    <dgm:pt modelId="{C2F64177-E06D-43F2-8D49-C6B2B3FB921A}" type="pres">
      <dgm:prSet presAssocID="{4F45ADD1-9406-4239-A807-0C8FBED718FE}" presName="conn2-1" presStyleLbl="parChTrans1D3" presStyleIdx="0" presStyleCnt="2"/>
      <dgm:spPr/>
    </dgm:pt>
    <dgm:pt modelId="{890C03C7-C694-410C-8273-FCC230CFF99F}" type="pres">
      <dgm:prSet presAssocID="{4F45ADD1-9406-4239-A807-0C8FBED718FE}" presName="connTx" presStyleLbl="parChTrans1D3" presStyleIdx="0" presStyleCnt="2"/>
      <dgm:spPr/>
    </dgm:pt>
    <dgm:pt modelId="{1C14BDBE-77C9-425E-9575-84CE2C0D900A}" type="pres">
      <dgm:prSet presAssocID="{D09F11C8-DF9C-4E98-B95C-A52605F10DF5}" presName="root2" presStyleCnt="0"/>
      <dgm:spPr/>
    </dgm:pt>
    <dgm:pt modelId="{F0B96A6C-6D39-4E1F-A4BF-7A1E65BE8862}" type="pres">
      <dgm:prSet presAssocID="{D09F11C8-DF9C-4E98-B95C-A52605F10DF5}" presName="LevelTwoTextNode" presStyleLbl="node3" presStyleIdx="0" presStyleCnt="2" custScaleX="81264" custLinFactNeighborX="6058" custLinFactNeighborY="-11843">
        <dgm:presLayoutVars>
          <dgm:chPref val="3"/>
        </dgm:presLayoutVars>
      </dgm:prSet>
      <dgm:spPr/>
      <dgm:t>
        <a:bodyPr/>
        <a:lstStyle/>
        <a:p>
          <a:endParaRPr lang="es-CO"/>
        </a:p>
      </dgm:t>
    </dgm:pt>
    <dgm:pt modelId="{131C73FA-F4F6-4ACE-ABC9-9AD31BB283FD}" type="pres">
      <dgm:prSet presAssocID="{D09F11C8-DF9C-4E98-B95C-A52605F10DF5}" presName="level3hierChild" presStyleCnt="0"/>
      <dgm:spPr/>
    </dgm:pt>
    <dgm:pt modelId="{3975272C-EEA3-42B2-A39A-38402436DCDB}" type="pres">
      <dgm:prSet presAssocID="{CB464CC6-AC57-4820-93FD-E42CD1D6E5A0}" presName="conn2-1" presStyleLbl="parChTrans1D4" presStyleIdx="0" presStyleCnt="2"/>
      <dgm:spPr/>
    </dgm:pt>
    <dgm:pt modelId="{7825B6F4-1965-4A96-922E-DCF376317314}" type="pres">
      <dgm:prSet presAssocID="{CB464CC6-AC57-4820-93FD-E42CD1D6E5A0}" presName="connTx" presStyleLbl="parChTrans1D4" presStyleIdx="0" presStyleCnt="2"/>
      <dgm:spPr/>
    </dgm:pt>
    <dgm:pt modelId="{9C7A200A-5920-49AF-90BB-5ABE6E897A36}" type="pres">
      <dgm:prSet presAssocID="{590D77FB-A603-4ED7-A6AD-165CF8120C3F}" presName="root2" presStyleCnt="0"/>
      <dgm:spPr/>
    </dgm:pt>
    <dgm:pt modelId="{5855CEDC-373C-4E7B-AEF0-2448E5BC9500}" type="pres">
      <dgm:prSet presAssocID="{590D77FB-A603-4ED7-A6AD-165CF8120C3F}" presName="LevelTwoTextNode" presStyleLbl="node4" presStyleIdx="0" presStyleCnt="2" custScaleX="167485" custScaleY="217328">
        <dgm:presLayoutVars>
          <dgm:chPref val="3"/>
        </dgm:presLayoutVars>
      </dgm:prSet>
      <dgm:spPr/>
    </dgm:pt>
    <dgm:pt modelId="{23909251-A0A0-4025-8F96-FE679C2A0ADF}" type="pres">
      <dgm:prSet presAssocID="{590D77FB-A603-4ED7-A6AD-165CF8120C3F}" presName="level3hierChild" presStyleCnt="0"/>
      <dgm:spPr/>
    </dgm:pt>
    <dgm:pt modelId="{51C506C3-154F-4565-8125-F9F2DBE8EBC8}" type="pres">
      <dgm:prSet presAssocID="{F0729D5D-3E4F-4F9C-89D0-BD5950BA13D3}" presName="conn2-1" presStyleLbl="parChTrans1D2" presStyleIdx="1" presStyleCnt="2"/>
      <dgm:spPr/>
    </dgm:pt>
    <dgm:pt modelId="{EA76B268-D197-49EC-981C-AC0E3D95A530}" type="pres">
      <dgm:prSet presAssocID="{F0729D5D-3E4F-4F9C-89D0-BD5950BA13D3}" presName="connTx" presStyleLbl="parChTrans1D2" presStyleIdx="1" presStyleCnt="2"/>
      <dgm:spPr/>
    </dgm:pt>
    <dgm:pt modelId="{7E571978-0389-486D-A4C7-98C983CCF33D}" type="pres">
      <dgm:prSet presAssocID="{1A05C946-B67E-4E59-B78D-20A60C3310E1}" presName="root2" presStyleCnt="0"/>
      <dgm:spPr/>
    </dgm:pt>
    <dgm:pt modelId="{5DE7D9B4-A441-4019-8D89-E5797ED65E90}" type="pres">
      <dgm:prSet presAssocID="{1A05C946-B67E-4E59-B78D-20A60C3310E1}" presName="LevelTwoTextNode" presStyleLbl="node2" presStyleIdx="1" presStyleCnt="2" custScaleX="135536" custScaleY="175816">
        <dgm:presLayoutVars>
          <dgm:chPref val="3"/>
        </dgm:presLayoutVars>
      </dgm:prSet>
      <dgm:spPr/>
      <dgm:t>
        <a:bodyPr/>
        <a:lstStyle/>
        <a:p>
          <a:endParaRPr lang="es-CO"/>
        </a:p>
      </dgm:t>
    </dgm:pt>
    <dgm:pt modelId="{9E63F524-F780-403A-8D61-8C554ACD0EF1}" type="pres">
      <dgm:prSet presAssocID="{1A05C946-B67E-4E59-B78D-20A60C3310E1}" presName="level3hierChild" presStyleCnt="0"/>
      <dgm:spPr/>
    </dgm:pt>
    <dgm:pt modelId="{1B4ACD19-749E-4FF8-B165-3CF29837C727}" type="pres">
      <dgm:prSet presAssocID="{78BC0A9B-6A3F-44FF-82A3-B24B7B4A653B}" presName="conn2-1" presStyleLbl="parChTrans1D3" presStyleIdx="1" presStyleCnt="2"/>
      <dgm:spPr/>
    </dgm:pt>
    <dgm:pt modelId="{2A7FE664-1817-4287-B95D-A6882F7E4CD1}" type="pres">
      <dgm:prSet presAssocID="{78BC0A9B-6A3F-44FF-82A3-B24B7B4A653B}" presName="connTx" presStyleLbl="parChTrans1D3" presStyleIdx="1" presStyleCnt="2"/>
      <dgm:spPr/>
    </dgm:pt>
    <dgm:pt modelId="{4A918F86-721F-4B63-908D-0AAD700FECDA}" type="pres">
      <dgm:prSet presAssocID="{C4C21D4C-8728-416F-85AF-A7E046C65F13}" presName="root2" presStyleCnt="0"/>
      <dgm:spPr/>
    </dgm:pt>
    <dgm:pt modelId="{677C826F-E4EB-49F1-ACC0-229919D33B35}" type="pres">
      <dgm:prSet presAssocID="{C4C21D4C-8728-416F-85AF-A7E046C65F13}" presName="LevelTwoTextNode" presStyleLbl="node3" presStyleIdx="1" presStyleCnt="2" custScaleX="83075">
        <dgm:presLayoutVars>
          <dgm:chPref val="3"/>
        </dgm:presLayoutVars>
      </dgm:prSet>
      <dgm:spPr/>
    </dgm:pt>
    <dgm:pt modelId="{64807D3F-087F-4D8A-98E0-9FD87CFF26A6}" type="pres">
      <dgm:prSet presAssocID="{C4C21D4C-8728-416F-85AF-A7E046C65F13}" presName="level3hierChild" presStyleCnt="0"/>
      <dgm:spPr/>
    </dgm:pt>
    <dgm:pt modelId="{A946665B-862A-43E4-8DF7-24DA8C0A54D5}" type="pres">
      <dgm:prSet presAssocID="{2242FA8E-31DA-427B-A0F7-433AEF98AAA8}" presName="conn2-1" presStyleLbl="parChTrans1D4" presStyleIdx="1" presStyleCnt="2"/>
      <dgm:spPr/>
    </dgm:pt>
    <dgm:pt modelId="{FDA8631C-7D96-44AA-BC52-97041CF1E399}" type="pres">
      <dgm:prSet presAssocID="{2242FA8E-31DA-427B-A0F7-433AEF98AAA8}" presName="connTx" presStyleLbl="parChTrans1D4" presStyleIdx="1" presStyleCnt="2"/>
      <dgm:spPr/>
    </dgm:pt>
    <dgm:pt modelId="{847B4656-2276-4966-A0C6-AF2ECD3905DC}" type="pres">
      <dgm:prSet presAssocID="{072962E0-7A07-41BE-A0DD-3CB1741B21D6}" presName="root2" presStyleCnt="0"/>
      <dgm:spPr/>
    </dgm:pt>
    <dgm:pt modelId="{730EF70D-437D-4B12-83A3-88EF9326F66B}" type="pres">
      <dgm:prSet presAssocID="{072962E0-7A07-41BE-A0DD-3CB1741B21D6}" presName="LevelTwoTextNode" presStyleLbl="node4" presStyleIdx="1" presStyleCnt="2" custScaleX="165113" custScaleY="169778">
        <dgm:presLayoutVars>
          <dgm:chPref val="3"/>
        </dgm:presLayoutVars>
      </dgm:prSet>
      <dgm:spPr/>
    </dgm:pt>
    <dgm:pt modelId="{A9E6AEB4-8AA3-48DF-84EE-99FD0FF03388}" type="pres">
      <dgm:prSet presAssocID="{072962E0-7A07-41BE-A0DD-3CB1741B21D6}" presName="level3hierChild" presStyleCnt="0"/>
      <dgm:spPr/>
    </dgm:pt>
  </dgm:ptLst>
  <dgm:cxnLst>
    <dgm:cxn modelId="{0FCA2655-9B2E-47AD-87D9-421785FCFE66}" srcId="{009BA872-5B1A-45C9-85D2-C05985AAB0F4}" destId="{584C922A-78FB-480C-BFB4-17C6342D38B7}" srcOrd="0" destOrd="0" parTransId="{47EBAFCB-F673-42B9-8397-DD811D4A6D3F}" sibTransId="{CD47D704-D73B-47FF-BCFE-EA970BF0CA90}"/>
    <dgm:cxn modelId="{F855435A-B0FE-494D-8E1E-B1D67F609365}" type="presOf" srcId="{072962E0-7A07-41BE-A0DD-3CB1741B21D6}" destId="{730EF70D-437D-4B12-83A3-88EF9326F66B}" srcOrd="0" destOrd="0" presId="urn:microsoft.com/office/officeart/2005/8/layout/hierarchy2"/>
    <dgm:cxn modelId="{56F6D402-D563-4180-B24C-2E2C3C9D9CC2}" type="presOf" srcId="{4F45ADD1-9406-4239-A807-0C8FBED718FE}" destId="{C2F64177-E06D-43F2-8D49-C6B2B3FB921A}" srcOrd="0" destOrd="0" presId="urn:microsoft.com/office/officeart/2005/8/layout/hierarchy2"/>
    <dgm:cxn modelId="{62DAEA08-DD53-4645-A472-490942DF1DF6}" type="presOf" srcId="{2242FA8E-31DA-427B-A0F7-433AEF98AAA8}" destId="{FDA8631C-7D96-44AA-BC52-97041CF1E399}" srcOrd="1" destOrd="0" presId="urn:microsoft.com/office/officeart/2005/8/layout/hierarchy2"/>
    <dgm:cxn modelId="{5AE87CC0-73EA-4E22-9C83-CA1F5ABECC0A}" type="presOf" srcId="{584C922A-78FB-480C-BFB4-17C6342D38B7}" destId="{6F7C59F8-3F17-4C8F-8ED6-32B77435C4F6}" srcOrd="0" destOrd="0" presId="urn:microsoft.com/office/officeart/2005/8/layout/hierarchy2"/>
    <dgm:cxn modelId="{1F311091-BB0A-4CFF-9651-D6FF8ADD2DD5}" type="presOf" srcId="{009BA872-5B1A-45C9-85D2-C05985AAB0F4}" destId="{73A9DBFE-DC01-4364-9182-05AF2FC1E319}" srcOrd="0" destOrd="0" presId="urn:microsoft.com/office/officeart/2005/8/layout/hierarchy2"/>
    <dgm:cxn modelId="{F444603A-6A79-4414-9ECD-3547A313EDDE}" type="presOf" srcId="{F0729D5D-3E4F-4F9C-89D0-BD5950BA13D3}" destId="{EA76B268-D197-49EC-981C-AC0E3D95A530}" srcOrd="1" destOrd="0" presId="urn:microsoft.com/office/officeart/2005/8/layout/hierarchy2"/>
    <dgm:cxn modelId="{75A49A63-5B43-4A96-9EAF-54D5BB2CBB25}" srcId="{D09F11C8-DF9C-4E98-B95C-A52605F10DF5}" destId="{590D77FB-A603-4ED7-A6AD-165CF8120C3F}" srcOrd="0" destOrd="0" parTransId="{CB464CC6-AC57-4820-93FD-E42CD1D6E5A0}" sibTransId="{2EA1A362-DB72-44B4-88F2-E8EA98621172}"/>
    <dgm:cxn modelId="{05604E81-C3A3-4856-9A7B-B9BF2C395022}" srcId="{85F90F21-EF7A-4B6D-8933-381E376110E7}" destId="{D09F11C8-DF9C-4E98-B95C-A52605F10DF5}" srcOrd="0" destOrd="0" parTransId="{4F45ADD1-9406-4239-A807-0C8FBED718FE}" sibTransId="{DB7DEC65-A74E-4A15-932D-61C98D00E7BE}"/>
    <dgm:cxn modelId="{76E0CF8C-5421-4873-9510-B53DE31FA0FE}" type="presOf" srcId="{590D77FB-A603-4ED7-A6AD-165CF8120C3F}" destId="{5855CEDC-373C-4E7B-AEF0-2448E5BC9500}" srcOrd="0" destOrd="0" presId="urn:microsoft.com/office/officeart/2005/8/layout/hierarchy2"/>
    <dgm:cxn modelId="{5A4F63F1-9762-4FD9-BB7F-471574121679}" type="presOf" srcId="{CB464CC6-AC57-4820-93FD-E42CD1D6E5A0}" destId="{3975272C-EEA3-42B2-A39A-38402436DCDB}" srcOrd="0" destOrd="0" presId="urn:microsoft.com/office/officeart/2005/8/layout/hierarchy2"/>
    <dgm:cxn modelId="{0B7D6D8A-C8C0-4FFA-8335-3ED966074806}" srcId="{C4C21D4C-8728-416F-85AF-A7E046C65F13}" destId="{072962E0-7A07-41BE-A0DD-3CB1741B21D6}" srcOrd="0" destOrd="0" parTransId="{2242FA8E-31DA-427B-A0F7-433AEF98AAA8}" sibTransId="{434E043F-5507-4162-ADCE-C22AC0087A62}"/>
    <dgm:cxn modelId="{5EA638FC-5168-4EDD-B9A7-1D802ED5CD37}" type="presOf" srcId="{2242FA8E-31DA-427B-A0F7-433AEF98AAA8}" destId="{A946665B-862A-43E4-8DF7-24DA8C0A54D5}" srcOrd="0" destOrd="0" presId="urn:microsoft.com/office/officeart/2005/8/layout/hierarchy2"/>
    <dgm:cxn modelId="{AC0AB7B4-07E1-44EF-A0CB-81D9C14A3188}" srcId="{1A05C946-B67E-4E59-B78D-20A60C3310E1}" destId="{C4C21D4C-8728-416F-85AF-A7E046C65F13}" srcOrd="0" destOrd="0" parTransId="{78BC0A9B-6A3F-44FF-82A3-B24B7B4A653B}" sibTransId="{728C57EF-DDCC-43D3-B9B5-FDCCE2CFC5AA}"/>
    <dgm:cxn modelId="{60B001CB-BBD7-42F8-A481-9E776D7B3397}" type="presOf" srcId="{CB464CC6-AC57-4820-93FD-E42CD1D6E5A0}" destId="{7825B6F4-1965-4A96-922E-DCF376317314}" srcOrd="1" destOrd="0" presId="urn:microsoft.com/office/officeart/2005/8/layout/hierarchy2"/>
    <dgm:cxn modelId="{DD5A8B3A-56A0-4B03-B5B1-2CE59B917885}" type="presOf" srcId="{1592A8DB-ECFB-4B5B-A8A1-F861F6C9B292}" destId="{133E106B-F5AB-43B6-B47A-00C0B941A376}" srcOrd="1" destOrd="0" presId="urn:microsoft.com/office/officeart/2005/8/layout/hierarchy2"/>
    <dgm:cxn modelId="{EE6C8275-A85C-4085-B5D3-64E6B526DD05}" srcId="{584C922A-78FB-480C-BFB4-17C6342D38B7}" destId="{1A05C946-B67E-4E59-B78D-20A60C3310E1}" srcOrd="1" destOrd="0" parTransId="{F0729D5D-3E4F-4F9C-89D0-BD5950BA13D3}" sibTransId="{465A6E96-1C19-46AE-9213-0522F45DCF2D}"/>
    <dgm:cxn modelId="{0785F45B-0590-4478-BFAE-DD36BAAB81C8}" type="presOf" srcId="{4F45ADD1-9406-4239-A807-0C8FBED718FE}" destId="{890C03C7-C694-410C-8273-FCC230CFF99F}" srcOrd="1" destOrd="0" presId="urn:microsoft.com/office/officeart/2005/8/layout/hierarchy2"/>
    <dgm:cxn modelId="{18F1BFD6-21E1-411E-9EA7-52979DFDF1E1}" type="presOf" srcId="{1A05C946-B67E-4E59-B78D-20A60C3310E1}" destId="{5DE7D9B4-A441-4019-8D89-E5797ED65E90}" srcOrd="0" destOrd="0" presId="urn:microsoft.com/office/officeart/2005/8/layout/hierarchy2"/>
    <dgm:cxn modelId="{71517EAD-AF88-44B2-825E-FF3D3E34E15A}" type="presOf" srcId="{D09F11C8-DF9C-4E98-B95C-A52605F10DF5}" destId="{F0B96A6C-6D39-4E1F-A4BF-7A1E65BE8862}" srcOrd="0" destOrd="0" presId="urn:microsoft.com/office/officeart/2005/8/layout/hierarchy2"/>
    <dgm:cxn modelId="{69A4ACBF-8AF0-4649-9678-7CB0F9D1CF04}" type="presOf" srcId="{1592A8DB-ECFB-4B5B-A8A1-F861F6C9B292}" destId="{03D47DE6-4A47-4AFB-8B0A-15C4C1F16127}" srcOrd="0" destOrd="0" presId="urn:microsoft.com/office/officeart/2005/8/layout/hierarchy2"/>
    <dgm:cxn modelId="{772D4CFC-F7BA-4B0D-9487-BA22B7DD6711}" type="presOf" srcId="{F0729D5D-3E4F-4F9C-89D0-BD5950BA13D3}" destId="{51C506C3-154F-4565-8125-F9F2DBE8EBC8}" srcOrd="0" destOrd="0" presId="urn:microsoft.com/office/officeart/2005/8/layout/hierarchy2"/>
    <dgm:cxn modelId="{0DB9E1D6-765D-4496-86AF-6FA09F8AA4BD}" srcId="{584C922A-78FB-480C-BFB4-17C6342D38B7}" destId="{85F90F21-EF7A-4B6D-8933-381E376110E7}" srcOrd="0" destOrd="0" parTransId="{1592A8DB-ECFB-4B5B-A8A1-F861F6C9B292}" sibTransId="{83B01723-19A8-492E-8152-06EF691AA2A8}"/>
    <dgm:cxn modelId="{83251330-93C1-4D40-B31B-6142967FCFC2}" type="presOf" srcId="{78BC0A9B-6A3F-44FF-82A3-B24B7B4A653B}" destId="{1B4ACD19-749E-4FF8-B165-3CF29837C727}" srcOrd="0" destOrd="0" presId="urn:microsoft.com/office/officeart/2005/8/layout/hierarchy2"/>
    <dgm:cxn modelId="{35FDCE8F-96E7-40BC-A45F-BD54073AD8E6}" type="presOf" srcId="{C4C21D4C-8728-416F-85AF-A7E046C65F13}" destId="{677C826F-E4EB-49F1-ACC0-229919D33B35}" srcOrd="0" destOrd="0" presId="urn:microsoft.com/office/officeart/2005/8/layout/hierarchy2"/>
    <dgm:cxn modelId="{B9C82BEA-9256-45AA-BAF7-BCEECB2EA849}" type="presOf" srcId="{78BC0A9B-6A3F-44FF-82A3-B24B7B4A653B}" destId="{2A7FE664-1817-4287-B95D-A6882F7E4CD1}" srcOrd="1" destOrd="0" presId="urn:microsoft.com/office/officeart/2005/8/layout/hierarchy2"/>
    <dgm:cxn modelId="{EEF17995-B28F-4631-ACE4-356FECF4655A}" type="presOf" srcId="{85F90F21-EF7A-4B6D-8933-381E376110E7}" destId="{961F8D8C-AB51-4162-A1B0-19A8D3F8928A}" srcOrd="0" destOrd="0" presId="urn:microsoft.com/office/officeart/2005/8/layout/hierarchy2"/>
    <dgm:cxn modelId="{02708725-81EC-42CB-B90B-9F517973F668}" type="presParOf" srcId="{73A9DBFE-DC01-4364-9182-05AF2FC1E319}" destId="{E82E7C63-F912-4358-8A92-CE8A20B29177}" srcOrd="0" destOrd="0" presId="urn:microsoft.com/office/officeart/2005/8/layout/hierarchy2"/>
    <dgm:cxn modelId="{3ADBD87B-C2CD-42ED-979B-30D30087CE48}" type="presParOf" srcId="{E82E7C63-F912-4358-8A92-CE8A20B29177}" destId="{6F7C59F8-3F17-4C8F-8ED6-32B77435C4F6}" srcOrd="0" destOrd="0" presId="urn:microsoft.com/office/officeart/2005/8/layout/hierarchy2"/>
    <dgm:cxn modelId="{684B3A13-9804-419E-8A27-411DF6452B52}" type="presParOf" srcId="{E82E7C63-F912-4358-8A92-CE8A20B29177}" destId="{5737534F-0F64-4C1A-9FF5-4C11FA49BA44}" srcOrd="1" destOrd="0" presId="urn:microsoft.com/office/officeart/2005/8/layout/hierarchy2"/>
    <dgm:cxn modelId="{311E2D79-0178-458D-BE5A-F23C35AB838D}" type="presParOf" srcId="{5737534F-0F64-4C1A-9FF5-4C11FA49BA44}" destId="{03D47DE6-4A47-4AFB-8B0A-15C4C1F16127}" srcOrd="0" destOrd="0" presId="urn:microsoft.com/office/officeart/2005/8/layout/hierarchy2"/>
    <dgm:cxn modelId="{0FA7D1A9-84E6-4F04-8D23-2F061D82BF10}" type="presParOf" srcId="{03D47DE6-4A47-4AFB-8B0A-15C4C1F16127}" destId="{133E106B-F5AB-43B6-B47A-00C0B941A376}" srcOrd="0" destOrd="0" presId="urn:microsoft.com/office/officeart/2005/8/layout/hierarchy2"/>
    <dgm:cxn modelId="{A2A8AA31-7545-4145-9765-C67B35F5436E}" type="presParOf" srcId="{5737534F-0F64-4C1A-9FF5-4C11FA49BA44}" destId="{15CAC3F5-B7B0-4A85-A544-EFFBC77F177D}" srcOrd="1" destOrd="0" presId="urn:microsoft.com/office/officeart/2005/8/layout/hierarchy2"/>
    <dgm:cxn modelId="{F61E5829-4A0B-4DDE-9442-F50535AFD827}" type="presParOf" srcId="{15CAC3F5-B7B0-4A85-A544-EFFBC77F177D}" destId="{961F8D8C-AB51-4162-A1B0-19A8D3F8928A}" srcOrd="0" destOrd="0" presId="urn:microsoft.com/office/officeart/2005/8/layout/hierarchy2"/>
    <dgm:cxn modelId="{AF45650A-76BB-49EB-B16D-6CE7076A7B42}" type="presParOf" srcId="{15CAC3F5-B7B0-4A85-A544-EFFBC77F177D}" destId="{4541B4BB-9F9B-48CB-A355-99E825344FF5}" srcOrd="1" destOrd="0" presId="urn:microsoft.com/office/officeart/2005/8/layout/hierarchy2"/>
    <dgm:cxn modelId="{1FF7598A-5D97-453F-A6DC-B29F83AA105F}" type="presParOf" srcId="{4541B4BB-9F9B-48CB-A355-99E825344FF5}" destId="{C2F64177-E06D-43F2-8D49-C6B2B3FB921A}" srcOrd="0" destOrd="0" presId="urn:microsoft.com/office/officeart/2005/8/layout/hierarchy2"/>
    <dgm:cxn modelId="{5F6CC09C-89DA-4198-9073-5B4D6E960CED}" type="presParOf" srcId="{C2F64177-E06D-43F2-8D49-C6B2B3FB921A}" destId="{890C03C7-C694-410C-8273-FCC230CFF99F}" srcOrd="0" destOrd="0" presId="urn:microsoft.com/office/officeart/2005/8/layout/hierarchy2"/>
    <dgm:cxn modelId="{9E024AE1-1E11-4377-AF49-8F573A85FC43}" type="presParOf" srcId="{4541B4BB-9F9B-48CB-A355-99E825344FF5}" destId="{1C14BDBE-77C9-425E-9575-84CE2C0D900A}" srcOrd="1" destOrd="0" presId="urn:microsoft.com/office/officeart/2005/8/layout/hierarchy2"/>
    <dgm:cxn modelId="{B1A1D233-8927-4EDC-89BE-389CD1F1D0FF}" type="presParOf" srcId="{1C14BDBE-77C9-425E-9575-84CE2C0D900A}" destId="{F0B96A6C-6D39-4E1F-A4BF-7A1E65BE8862}" srcOrd="0" destOrd="0" presId="urn:microsoft.com/office/officeart/2005/8/layout/hierarchy2"/>
    <dgm:cxn modelId="{1BA5EAEB-965E-4207-8BC2-99883451B017}" type="presParOf" srcId="{1C14BDBE-77C9-425E-9575-84CE2C0D900A}" destId="{131C73FA-F4F6-4ACE-ABC9-9AD31BB283FD}" srcOrd="1" destOrd="0" presId="urn:microsoft.com/office/officeart/2005/8/layout/hierarchy2"/>
    <dgm:cxn modelId="{0781A7F6-4BF8-46D5-B8A0-5DB96F42F0B2}" type="presParOf" srcId="{131C73FA-F4F6-4ACE-ABC9-9AD31BB283FD}" destId="{3975272C-EEA3-42B2-A39A-38402436DCDB}" srcOrd="0" destOrd="0" presId="urn:microsoft.com/office/officeart/2005/8/layout/hierarchy2"/>
    <dgm:cxn modelId="{2C8CDCEB-444C-4324-9F95-5954C984E5A4}" type="presParOf" srcId="{3975272C-EEA3-42B2-A39A-38402436DCDB}" destId="{7825B6F4-1965-4A96-922E-DCF376317314}" srcOrd="0" destOrd="0" presId="urn:microsoft.com/office/officeart/2005/8/layout/hierarchy2"/>
    <dgm:cxn modelId="{017F772F-9415-49FB-8F2F-C9DCD8549C37}" type="presParOf" srcId="{131C73FA-F4F6-4ACE-ABC9-9AD31BB283FD}" destId="{9C7A200A-5920-49AF-90BB-5ABE6E897A36}" srcOrd="1" destOrd="0" presId="urn:microsoft.com/office/officeart/2005/8/layout/hierarchy2"/>
    <dgm:cxn modelId="{BE4C437C-21E4-4069-B450-C3DE5D4AB4DD}" type="presParOf" srcId="{9C7A200A-5920-49AF-90BB-5ABE6E897A36}" destId="{5855CEDC-373C-4E7B-AEF0-2448E5BC9500}" srcOrd="0" destOrd="0" presId="urn:microsoft.com/office/officeart/2005/8/layout/hierarchy2"/>
    <dgm:cxn modelId="{75B26EF1-6441-44FF-8905-0D2E65B4E0DD}" type="presParOf" srcId="{9C7A200A-5920-49AF-90BB-5ABE6E897A36}" destId="{23909251-A0A0-4025-8F96-FE679C2A0ADF}" srcOrd="1" destOrd="0" presId="urn:microsoft.com/office/officeart/2005/8/layout/hierarchy2"/>
    <dgm:cxn modelId="{5F1AFB01-4DD1-4FCD-90A3-AA111D738CC7}" type="presParOf" srcId="{5737534F-0F64-4C1A-9FF5-4C11FA49BA44}" destId="{51C506C3-154F-4565-8125-F9F2DBE8EBC8}" srcOrd="2" destOrd="0" presId="urn:microsoft.com/office/officeart/2005/8/layout/hierarchy2"/>
    <dgm:cxn modelId="{CED9A0FC-A44C-4FD6-8C91-75689B582A46}" type="presParOf" srcId="{51C506C3-154F-4565-8125-F9F2DBE8EBC8}" destId="{EA76B268-D197-49EC-981C-AC0E3D95A530}" srcOrd="0" destOrd="0" presId="urn:microsoft.com/office/officeart/2005/8/layout/hierarchy2"/>
    <dgm:cxn modelId="{F1358861-7AAA-4D1A-8989-2839B663DB00}" type="presParOf" srcId="{5737534F-0F64-4C1A-9FF5-4C11FA49BA44}" destId="{7E571978-0389-486D-A4C7-98C983CCF33D}" srcOrd="3" destOrd="0" presId="urn:microsoft.com/office/officeart/2005/8/layout/hierarchy2"/>
    <dgm:cxn modelId="{8B7751AE-10E3-4690-A25B-EEFB704761C4}" type="presParOf" srcId="{7E571978-0389-486D-A4C7-98C983CCF33D}" destId="{5DE7D9B4-A441-4019-8D89-E5797ED65E90}" srcOrd="0" destOrd="0" presId="urn:microsoft.com/office/officeart/2005/8/layout/hierarchy2"/>
    <dgm:cxn modelId="{F0357A5D-070C-49FE-80CC-D31BB413DC6F}" type="presParOf" srcId="{7E571978-0389-486D-A4C7-98C983CCF33D}" destId="{9E63F524-F780-403A-8D61-8C554ACD0EF1}" srcOrd="1" destOrd="0" presId="urn:microsoft.com/office/officeart/2005/8/layout/hierarchy2"/>
    <dgm:cxn modelId="{072D324B-1C22-4A5B-AA78-F43A44B3D611}" type="presParOf" srcId="{9E63F524-F780-403A-8D61-8C554ACD0EF1}" destId="{1B4ACD19-749E-4FF8-B165-3CF29837C727}" srcOrd="0" destOrd="0" presId="urn:microsoft.com/office/officeart/2005/8/layout/hierarchy2"/>
    <dgm:cxn modelId="{E433D6E0-05D0-4483-BDD2-4EB2CD18B2A1}" type="presParOf" srcId="{1B4ACD19-749E-4FF8-B165-3CF29837C727}" destId="{2A7FE664-1817-4287-B95D-A6882F7E4CD1}" srcOrd="0" destOrd="0" presId="urn:microsoft.com/office/officeart/2005/8/layout/hierarchy2"/>
    <dgm:cxn modelId="{2BC6A6FD-D988-40F9-87F6-4B7AB7C9461F}" type="presParOf" srcId="{9E63F524-F780-403A-8D61-8C554ACD0EF1}" destId="{4A918F86-721F-4B63-908D-0AAD700FECDA}" srcOrd="1" destOrd="0" presId="urn:microsoft.com/office/officeart/2005/8/layout/hierarchy2"/>
    <dgm:cxn modelId="{3F453662-4E82-4DD5-A0BD-65DD6B03F74C}" type="presParOf" srcId="{4A918F86-721F-4B63-908D-0AAD700FECDA}" destId="{677C826F-E4EB-49F1-ACC0-229919D33B35}" srcOrd="0" destOrd="0" presId="urn:microsoft.com/office/officeart/2005/8/layout/hierarchy2"/>
    <dgm:cxn modelId="{8FE95E4E-9513-4CB2-8BC7-F8F3E5845A4D}" type="presParOf" srcId="{4A918F86-721F-4B63-908D-0AAD700FECDA}" destId="{64807D3F-087F-4D8A-98E0-9FD87CFF26A6}" srcOrd="1" destOrd="0" presId="urn:microsoft.com/office/officeart/2005/8/layout/hierarchy2"/>
    <dgm:cxn modelId="{67243384-42C7-424B-885A-4450A4B57D81}" type="presParOf" srcId="{64807D3F-087F-4D8A-98E0-9FD87CFF26A6}" destId="{A946665B-862A-43E4-8DF7-24DA8C0A54D5}" srcOrd="0" destOrd="0" presId="urn:microsoft.com/office/officeart/2005/8/layout/hierarchy2"/>
    <dgm:cxn modelId="{6DB0DCEA-E0E0-47B0-83AB-6A72636D5C2B}" type="presParOf" srcId="{A946665B-862A-43E4-8DF7-24DA8C0A54D5}" destId="{FDA8631C-7D96-44AA-BC52-97041CF1E399}" srcOrd="0" destOrd="0" presId="urn:microsoft.com/office/officeart/2005/8/layout/hierarchy2"/>
    <dgm:cxn modelId="{D1796D4D-BE13-4A8D-8E26-1A422E688652}" type="presParOf" srcId="{64807D3F-087F-4D8A-98E0-9FD87CFF26A6}" destId="{847B4656-2276-4966-A0C6-AF2ECD3905DC}" srcOrd="1" destOrd="0" presId="urn:microsoft.com/office/officeart/2005/8/layout/hierarchy2"/>
    <dgm:cxn modelId="{C5C5C9B3-B59F-41DB-8752-8606A5358056}" type="presParOf" srcId="{847B4656-2276-4966-A0C6-AF2ECD3905DC}" destId="{730EF70D-437D-4B12-83A3-88EF9326F66B}" srcOrd="0" destOrd="0" presId="urn:microsoft.com/office/officeart/2005/8/layout/hierarchy2"/>
    <dgm:cxn modelId="{314EC753-7D22-4806-A58D-051AC867F7CB}" type="presParOf" srcId="{847B4656-2276-4966-A0C6-AF2ECD3905DC}" destId="{A9E6AEB4-8AA3-48DF-84EE-99FD0FF03388}" srcOrd="1" destOrd="0" presId="urn:microsoft.com/office/officeart/2005/8/layout/hierarchy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10BBB2A-435F-47E9-972F-B2D3CE418D51}" type="doc">
      <dgm:prSet loTypeId="urn:microsoft.com/office/officeart/2005/8/layout/hierarchy2" loCatId="hierarchy" qsTypeId="urn:microsoft.com/office/officeart/2005/8/quickstyle/simple1" qsCatId="simple" csTypeId="urn:microsoft.com/office/officeart/2005/8/colors/colorful4" csCatId="colorful" phldr="1"/>
      <dgm:spPr/>
      <dgm:t>
        <a:bodyPr/>
        <a:lstStyle/>
        <a:p>
          <a:endParaRPr lang="es-CO"/>
        </a:p>
      </dgm:t>
    </dgm:pt>
    <dgm:pt modelId="{9F372502-5EA1-40C6-A1D8-C425DD6D351E}">
      <dgm:prSet phldrT="[Texto]" custT="1"/>
      <dgm:spPr/>
      <dgm:t>
        <a:bodyPr/>
        <a:lstStyle/>
        <a:p>
          <a:pPr algn="just"/>
          <a:r>
            <a:rPr lang="es-ES" sz="1400" dirty="0" smtClean="0"/>
            <a:t>Garantizar la sostenibilidad financiera de la ESE en términos de la operación corriente y la operación total</a:t>
          </a:r>
          <a:endParaRPr lang="es-CO" sz="1400" dirty="0"/>
        </a:p>
      </dgm:t>
    </dgm:pt>
    <dgm:pt modelId="{D03DA60A-DE18-4CFA-83D7-80AA17CAB762}" type="parTrans" cxnId="{7E1A8BB0-635E-49D6-8EEB-29522B0AECF0}">
      <dgm:prSet/>
      <dgm:spPr/>
      <dgm:t>
        <a:bodyPr/>
        <a:lstStyle/>
        <a:p>
          <a:endParaRPr lang="es-CO"/>
        </a:p>
      </dgm:t>
    </dgm:pt>
    <dgm:pt modelId="{2D04D9D3-EB5B-4909-A6E8-737BAAD9286A}" type="sibTrans" cxnId="{7E1A8BB0-635E-49D6-8EEB-29522B0AECF0}">
      <dgm:prSet/>
      <dgm:spPr/>
      <dgm:t>
        <a:bodyPr/>
        <a:lstStyle/>
        <a:p>
          <a:endParaRPr lang="es-CO"/>
        </a:p>
      </dgm:t>
    </dgm:pt>
    <dgm:pt modelId="{000F40D1-DB04-42BC-BCF9-FE83BCFF9776}">
      <dgm:prSet phldrT="[Texto]" custT="1"/>
      <dgm:spPr/>
      <dgm:t>
        <a:bodyPr/>
        <a:lstStyle/>
        <a:p>
          <a:r>
            <a:rPr lang="es-ES" sz="1400" dirty="0" smtClean="0"/>
            <a:t>Los ingresos reconocidos estén por encima de los gastos comprometidos y generar excedentes</a:t>
          </a:r>
          <a:endParaRPr lang="es-CO" sz="1400" dirty="0"/>
        </a:p>
      </dgm:t>
    </dgm:pt>
    <dgm:pt modelId="{FB5F275F-FEFD-45C5-B4C5-233062A09500}" type="parTrans" cxnId="{A60696F3-028C-44B7-82D6-79D61B09ED2A}">
      <dgm:prSet/>
      <dgm:spPr/>
      <dgm:t>
        <a:bodyPr/>
        <a:lstStyle/>
        <a:p>
          <a:endParaRPr lang="es-CO"/>
        </a:p>
      </dgm:t>
    </dgm:pt>
    <dgm:pt modelId="{5F9C64C4-1AC6-4F9B-B7D2-C766C339FF59}" type="sibTrans" cxnId="{A60696F3-028C-44B7-82D6-79D61B09ED2A}">
      <dgm:prSet/>
      <dgm:spPr/>
      <dgm:t>
        <a:bodyPr/>
        <a:lstStyle/>
        <a:p>
          <a:endParaRPr lang="es-CO"/>
        </a:p>
      </dgm:t>
    </dgm:pt>
    <dgm:pt modelId="{10483852-68CB-4ECB-BA73-5B335FD76B52}">
      <dgm:prSet phldrT="[Texto]" custT="1"/>
      <dgm:spPr/>
      <dgm:t>
        <a:bodyPr/>
        <a:lstStyle/>
        <a:p>
          <a:r>
            <a:rPr lang="es-CO" sz="1400" dirty="0" smtClean="0"/>
            <a:t>Líneas estratégicas</a:t>
          </a:r>
          <a:endParaRPr lang="es-CO" sz="1400" dirty="0"/>
        </a:p>
      </dgm:t>
    </dgm:pt>
    <dgm:pt modelId="{5760A3C0-2428-48DF-89B4-6D66371913EA}" type="parTrans" cxnId="{05680302-F987-4810-BCCF-EC1BF73260C9}">
      <dgm:prSet/>
      <dgm:spPr/>
      <dgm:t>
        <a:bodyPr/>
        <a:lstStyle/>
        <a:p>
          <a:endParaRPr lang="es-CO"/>
        </a:p>
      </dgm:t>
    </dgm:pt>
    <dgm:pt modelId="{20C1DAB7-FC6D-4EED-B236-1844910FAF36}" type="sibTrans" cxnId="{05680302-F987-4810-BCCF-EC1BF73260C9}">
      <dgm:prSet/>
      <dgm:spPr/>
      <dgm:t>
        <a:bodyPr/>
        <a:lstStyle/>
        <a:p>
          <a:endParaRPr lang="es-CO"/>
        </a:p>
      </dgm:t>
    </dgm:pt>
    <dgm:pt modelId="{60025F62-8685-44DB-B690-3D373C461AAD}">
      <dgm:prSet phldrT="[Texto]" custT="1"/>
      <dgm:spPr/>
      <dgm:t>
        <a:bodyPr/>
        <a:lstStyle/>
        <a:p>
          <a:r>
            <a:rPr lang="es-ES" sz="1400" dirty="0" smtClean="0"/>
            <a:t>Realizar una eficiente planeación del presupuesto que permita garantizar una operación corriente adecuada</a:t>
          </a:r>
          <a:endParaRPr lang="es-CO" sz="1400" dirty="0"/>
        </a:p>
      </dgm:t>
    </dgm:pt>
    <dgm:pt modelId="{F1AA6C0E-7B9C-4884-B239-58AE9C56EB36}" type="sibTrans" cxnId="{7883DA22-7EEE-48DA-88D3-805F11589E7A}">
      <dgm:prSet/>
      <dgm:spPr/>
      <dgm:t>
        <a:bodyPr/>
        <a:lstStyle/>
        <a:p>
          <a:endParaRPr lang="es-CO"/>
        </a:p>
      </dgm:t>
    </dgm:pt>
    <dgm:pt modelId="{86274F60-8D51-458B-AF0C-620974145522}" type="parTrans" cxnId="{7883DA22-7EEE-48DA-88D3-805F11589E7A}">
      <dgm:prSet/>
      <dgm:spPr/>
      <dgm:t>
        <a:bodyPr/>
        <a:lstStyle/>
        <a:p>
          <a:endParaRPr lang="es-CO"/>
        </a:p>
      </dgm:t>
    </dgm:pt>
    <dgm:pt modelId="{5949E78A-366F-4FC8-A79A-18968620430E}">
      <dgm:prSet phldrT="[Texto]" custT="1"/>
      <dgm:spPr/>
      <dgm:t>
        <a:bodyPr/>
        <a:lstStyle/>
        <a:p>
          <a:r>
            <a:rPr lang="es-ES" sz="1400" dirty="0" smtClean="0"/>
            <a:t>Depurar la cartera de la ESE para poder identificar claramente cuanto se tiene para financiar los pasivos de la empresa.</a:t>
          </a:r>
          <a:endParaRPr lang="es-CO" sz="1400" dirty="0"/>
        </a:p>
      </dgm:t>
    </dgm:pt>
    <dgm:pt modelId="{42C7F1A8-14E2-4A41-BDC3-F661112D059A}" type="parTrans" cxnId="{39399F7A-D9B8-4F2A-98B9-A291B145F027}">
      <dgm:prSet/>
      <dgm:spPr/>
      <dgm:t>
        <a:bodyPr/>
        <a:lstStyle/>
        <a:p>
          <a:endParaRPr lang="es-CO"/>
        </a:p>
      </dgm:t>
    </dgm:pt>
    <dgm:pt modelId="{C2628F95-6F00-403A-AEF1-98B058B37C4F}" type="sibTrans" cxnId="{39399F7A-D9B8-4F2A-98B9-A291B145F027}">
      <dgm:prSet/>
      <dgm:spPr/>
      <dgm:t>
        <a:bodyPr/>
        <a:lstStyle/>
        <a:p>
          <a:endParaRPr lang="es-CO"/>
        </a:p>
      </dgm:t>
    </dgm:pt>
    <dgm:pt modelId="{E6FEF191-6910-4A95-8BDC-E271E0A7417E}">
      <dgm:prSet phldrT="[Texto]" custT="1"/>
      <dgm:spPr/>
      <dgm:t>
        <a:bodyPr/>
        <a:lstStyle/>
        <a:p>
          <a:r>
            <a:rPr lang="es-ES" sz="1400" dirty="0" smtClean="0"/>
            <a:t>Pagar las obligaciones de acuerdo al recaudo por concepto de la prestación de servicios y otros ingresos</a:t>
          </a:r>
          <a:endParaRPr lang="es-CO" sz="1400" dirty="0"/>
        </a:p>
      </dgm:t>
    </dgm:pt>
    <dgm:pt modelId="{04898D8E-B828-4451-B873-069CE1757858}" type="parTrans" cxnId="{0DD64C33-F8D7-4DE1-8F06-13F6090ECFC9}">
      <dgm:prSet/>
      <dgm:spPr/>
      <dgm:t>
        <a:bodyPr/>
        <a:lstStyle/>
        <a:p>
          <a:endParaRPr lang="es-CO"/>
        </a:p>
      </dgm:t>
    </dgm:pt>
    <dgm:pt modelId="{0AC7108A-3687-43D5-A7C3-4F3E1665B974}" type="sibTrans" cxnId="{0DD64C33-F8D7-4DE1-8F06-13F6090ECFC9}">
      <dgm:prSet/>
      <dgm:spPr/>
      <dgm:t>
        <a:bodyPr/>
        <a:lstStyle/>
        <a:p>
          <a:endParaRPr lang="es-CO"/>
        </a:p>
      </dgm:t>
    </dgm:pt>
    <dgm:pt modelId="{CACB6A3A-ED44-48D3-BD52-7CD0AF909C55}">
      <dgm:prSet phldrT="[Texto]" custT="1"/>
      <dgm:spPr/>
      <dgm:t>
        <a:bodyPr/>
        <a:lstStyle/>
        <a:p>
          <a:r>
            <a:rPr lang="es-ES" sz="1400" dirty="0" smtClean="0"/>
            <a:t>Generar unos estados financieros básicos (balance general y estados de resultados) razonables, que permitan evidenciar la situación financiera real de la ESE </a:t>
          </a:r>
          <a:endParaRPr lang="es-CO" sz="1400" dirty="0"/>
        </a:p>
      </dgm:t>
    </dgm:pt>
    <dgm:pt modelId="{5F69EC05-F0C8-4CDB-B4FD-E5C8A049DD9F}" type="parTrans" cxnId="{E2738F54-B693-413D-94A1-08CC339746FD}">
      <dgm:prSet/>
      <dgm:spPr/>
      <dgm:t>
        <a:bodyPr/>
        <a:lstStyle/>
        <a:p>
          <a:endParaRPr lang="es-CO"/>
        </a:p>
      </dgm:t>
    </dgm:pt>
    <dgm:pt modelId="{D874E094-DAB4-463E-A0BD-FCFAA058B346}" type="sibTrans" cxnId="{E2738F54-B693-413D-94A1-08CC339746FD}">
      <dgm:prSet/>
      <dgm:spPr/>
      <dgm:t>
        <a:bodyPr/>
        <a:lstStyle/>
        <a:p>
          <a:endParaRPr lang="es-CO"/>
        </a:p>
      </dgm:t>
    </dgm:pt>
    <dgm:pt modelId="{9F058F9F-8769-4A56-82C6-94AFE38519D5}">
      <dgm:prSet phldrT="[Texto]" custT="1"/>
      <dgm:spPr/>
      <dgm:t>
        <a:bodyPr/>
        <a:lstStyle/>
        <a:p>
          <a:r>
            <a:rPr lang="es-ES" sz="1400" dirty="0" smtClean="0"/>
            <a:t>Garantizar </a:t>
          </a:r>
          <a:r>
            <a:rPr lang="es-ES" sz="1400" dirty="0" smtClean="0"/>
            <a:t>trazabilidad </a:t>
          </a:r>
          <a:r>
            <a:rPr lang="es-ES" sz="1400" dirty="0" smtClean="0"/>
            <a:t>en el proceso de facturación que permita generar facturas con las mínimas objeciones por parte de las EPS.</a:t>
          </a:r>
          <a:endParaRPr lang="es-CO" sz="1400" dirty="0"/>
        </a:p>
      </dgm:t>
    </dgm:pt>
    <dgm:pt modelId="{0327F54C-6DF8-4AC5-B9BE-924BF5159AEB}" type="parTrans" cxnId="{C4AF42DF-D2A4-42F1-8989-199BB340FD28}">
      <dgm:prSet/>
      <dgm:spPr/>
      <dgm:t>
        <a:bodyPr/>
        <a:lstStyle/>
        <a:p>
          <a:endParaRPr lang="es-CO"/>
        </a:p>
      </dgm:t>
    </dgm:pt>
    <dgm:pt modelId="{17507787-787B-4410-BB43-62382C06B047}" type="sibTrans" cxnId="{C4AF42DF-D2A4-42F1-8989-199BB340FD28}">
      <dgm:prSet/>
      <dgm:spPr/>
      <dgm:t>
        <a:bodyPr/>
        <a:lstStyle/>
        <a:p>
          <a:endParaRPr lang="es-CO"/>
        </a:p>
      </dgm:t>
    </dgm:pt>
    <dgm:pt modelId="{B561D8BC-2657-4A6C-88EB-4DF47F360585}">
      <dgm:prSet phldrT="[Texto]" custT="1"/>
      <dgm:spPr/>
      <dgm:t>
        <a:bodyPr/>
        <a:lstStyle/>
        <a:p>
          <a:r>
            <a:rPr lang="es-ES" sz="1400" dirty="0" smtClean="0"/>
            <a:t>Continuar con el proceso de saneamiento de pasivos el cual estará acorde a los recaudos de la empresa por venta de servicios y otros ingresos</a:t>
          </a:r>
          <a:endParaRPr lang="es-CO" sz="1400" dirty="0"/>
        </a:p>
      </dgm:t>
    </dgm:pt>
    <dgm:pt modelId="{018C7AFB-E30E-4721-A55E-82F5BA18080B}" type="parTrans" cxnId="{7098E8A6-535F-41A5-8E99-46F11AC02C01}">
      <dgm:prSet/>
      <dgm:spPr/>
      <dgm:t>
        <a:bodyPr/>
        <a:lstStyle/>
        <a:p>
          <a:endParaRPr lang="es-CO"/>
        </a:p>
      </dgm:t>
    </dgm:pt>
    <dgm:pt modelId="{BAA6A354-F32D-4EF9-84AB-35E18B3E3D41}" type="sibTrans" cxnId="{7098E8A6-535F-41A5-8E99-46F11AC02C01}">
      <dgm:prSet/>
      <dgm:spPr/>
      <dgm:t>
        <a:bodyPr/>
        <a:lstStyle/>
        <a:p>
          <a:endParaRPr lang="es-CO"/>
        </a:p>
      </dgm:t>
    </dgm:pt>
    <dgm:pt modelId="{BEB121E3-207A-4AB6-AB41-32F274BB57A1}" type="pres">
      <dgm:prSet presAssocID="{F10BBB2A-435F-47E9-972F-B2D3CE418D51}" presName="diagram" presStyleCnt="0">
        <dgm:presLayoutVars>
          <dgm:chPref val="1"/>
          <dgm:dir/>
          <dgm:animOne val="branch"/>
          <dgm:animLvl val="lvl"/>
          <dgm:resizeHandles val="exact"/>
        </dgm:presLayoutVars>
      </dgm:prSet>
      <dgm:spPr/>
      <dgm:t>
        <a:bodyPr/>
        <a:lstStyle/>
        <a:p>
          <a:endParaRPr lang="es-CO"/>
        </a:p>
      </dgm:t>
    </dgm:pt>
    <dgm:pt modelId="{45F18571-74CB-4C89-8956-3A298F310E52}" type="pres">
      <dgm:prSet presAssocID="{9F372502-5EA1-40C6-A1D8-C425DD6D351E}" presName="root1" presStyleCnt="0"/>
      <dgm:spPr/>
    </dgm:pt>
    <dgm:pt modelId="{D7D0FB6B-1DF7-4E02-A41A-B61071F6092A}" type="pres">
      <dgm:prSet presAssocID="{9F372502-5EA1-40C6-A1D8-C425DD6D351E}" presName="LevelOneTextNode" presStyleLbl="node0" presStyleIdx="0" presStyleCnt="1" custScaleX="272431" custScaleY="1445280" custLinFactNeighborX="2371">
        <dgm:presLayoutVars>
          <dgm:chPref val="3"/>
        </dgm:presLayoutVars>
      </dgm:prSet>
      <dgm:spPr/>
      <dgm:t>
        <a:bodyPr/>
        <a:lstStyle/>
        <a:p>
          <a:endParaRPr lang="es-CO"/>
        </a:p>
      </dgm:t>
    </dgm:pt>
    <dgm:pt modelId="{8A1478D8-A8CF-4E2D-8024-C0248A5DE5AA}" type="pres">
      <dgm:prSet presAssocID="{9F372502-5EA1-40C6-A1D8-C425DD6D351E}" presName="level2hierChild" presStyleCnt="0"/>
      <dgm:spPr/>
    </dgm:pt>
    <dgm:pt modelId="{2FA2BC7E-D0A1-4292-A3B6-EA59982FACB0}" type="pres">
      <dgm:prSet presAssocID="{FB5F275F-FEFD-45C5-B4C5-233062A09500}" presName="conn2-1" presStyleLbl="parChTrans1D2" presStyleIdx="0" presStyleCnt="1"/>
      <dgm:spPr/>
      <dgm:t>
        <a:bodyPr/>
        <a:lstStyle/>
        <a:p>
          <a:endParaRPr lang="es-CO"/>
        </a:p>
      </dgm:t>
    </dgm:pt>
    <dgm:pt modelId="{14F6E869-D220-4A57-ADA5-CBF0B62B7992}" type="pres">
      <dgm:prSet presAssocID="{FB5F275F-FEFD-45C5-B4C5-233062A09500}" presName="connTx" presStyleLbl="parChTrans1D2" presStyleIdx="0" presStyleCnt="1"/>
      <dgm:spPr/>
      <dgm:t>
        <a:bodyPr/>
        <a:lstStyle/>
        <a:p>
          <a:endParaRPr lang="es-CO"/>
        </a:p>
      </dgm:t>
    </dgm:pt>
    <dgm:pt modelId="{75B948DE-1AB0-435F-A0BE-A3BF8D199CEF}" type="pres">
      <dgm:prSet presAssocID="{000F40D1-DB04-42BC-BCF9-FE83BCFF9776}" presName="root2" presStyleCnt="0"/>
      <dgm:spPr/>
    </dgm:pt>
    <dgm:pt modelId="{AFA8C050-44C6-4D48-9C6B-36F5DADE704B}" type="pres">
      <dgm:prSet presAssocID="{000F40D1-DB04-42BC-BCF9-FE83BCFF9776}" presName="LevelTwoTextNode" presStyleLbl="node2" presStyleIdx="0" presStyleCnt="1" custScaleX="261917" custScaleY="1162755">
        <dgm:presLayoutVars>
          <dgm:chPref val="3"/>
        </dgm:presLayoutVars>
      </dgm:prSet>
      <dgm:spPr/>
      <dgm:t>
        <a:bodyPr/>
        <a:lstStyle/>
        <a:p>
          <a:endParaRPr lang="es-CO"/>
        </a:p>
      </dgm:t>
    </dgm:pt>
    <dgm:pt modelId="{8558F04E-64CE-44DA-9290-E748335D45A2}" type="pres">
      <dgm:prSet presAssocID="{000F40D1-DB04-42BC-BCF9-FE83BCFF9776}" presName="level3hierChild" presStyleCnt="0"/>
      <dgm:spPr/>
    </dgm:pt>
    <dgm:pt modelId="{3371D9BE-B3F2-44A1-9B42-CE84A501CC1A}" type="pres">
      <dgm:prSet presAssocID="{5760A3C0-2428-48DF-89B4-6D66371913EA}" presName="conn2-1" presStyleLbl="parChTrans1D3" presStyleIdx="0" presStyleCnt="1"/>
      <dgm:spPr/>
      <dgm:t>
        <a:bodyPr/>
        <a:lstStyle/>
        <a:p>
          <a:endParaRPr lang="es-CO"/>
        </a:p>
      </dgm:t>
    </dgm:pt>
    <dgm:pt modelId="{0A0AB3ED-E3B5-402E-9474-B06EA475DA5C}" type="pres">
      <dgm:prSet presAssocID="{5760A3C0-2428-48DF-89B4-6D66371913EA}" presName="connTx" presStyleLbl="parChTrans1D3" presStyleIdx="0" presStyleCnt="1"/>
      <dgm:spPr/>
      <dgm:t>
        <a:bodyPr/>
        <a:lstStyle/>
        <a:p>
          <a:endParaRPr lang="es-CO"/>
        </a:p>
      </dgm:t>
    </dgm:pt>
    <dgm:pt modelId="{B3809B85-6BC0-4BF2-8EB2-3FA61B6DE91E}" type="pres">
      <dgm:prSet presAssocID="{10483852-68CB-4ECB-BA73-5B335FD76B52}" presName="root2" presStyleCnt="0"/>
      <dgm:spPr/>
    </dgm:pt>
    <dgm:pt modelId="{99A4368D-498F-4AD8-AF11-5454CFD485B5}" type="pres">
      <dgm:prSet presAssocID="{10483852-68CB-4ECB-BA73-5B335FD76B52}" presName="LevelTwoTextNode" presStyleLbl="node3" presStyleIdx="0" presStyleCnt="1" custScaleY="516982">
        <dgm:presLayoutVars>
          <dgm:chPref val="3"/>
        </dgm:presLayoutVars>
      </dgm:prSet>
      <dgm:spPr/>
      <dgm:t>
        <a:bodyPr/>
        <a:lstStyle/>
        <a:p>
          <a:endParaRPr lang="es-CO"/>
        </a:p>
      </dgm:t>
    </dgm:pt>
    <dgm:pt modelId="{14432753-D03F-4921-AB2D-78652564550C}" type="pres">
      <dgm:prSet presAssocID="{10483852-68CB-4ECB-BA73-5B335FD76B52}" presName="level3hierChild" presStyleCnt="0"/>
      <dgm:spPr/>
    </dgm:pt>
    <dgm:pt modelId="{4D36969B-6BC2-48CB-B9A5-A94698B1E3FA}" type="pres">
      <dgm:prSet presAssocID="{86274F60-8D51-458B-AF0C-620974145522}" presName="conn2-1" presStyleLbl="parChTrans1D4" presStyleIdx="0" presStyleCnt="6"/>
      <dgm:spPr/>
      <dgm:t>
        <a:bodyPr/>
        <a:lstStyle/>
        <a:p>
          <a:endParaRPr lang="es-CO"/>
        </a:p>
      </dgm:t>
    </dgm:pt>
    <dgm:pt modelId="{42D69D48-18B5-4CB1-BEC2-C652E950819D}" type="pres">
      <dgm:prSet presAssocID="{86274F60-8D51-458B-AF0C-620974145522}" presName="connTx" presStyleLbl="parChTrans1D4" presStyleIdx="0" presStyleCnt="6"/>
      <dgm:spPr/>
      <dgm:t>
        <a:bodyPr/>
        <a:lstStyle/>
        <a:p>
          <a:endParaRPr lang="es-CO"/>
        </a:p>
      </dgm:t>
    </dgm:pt>
    <dgm:pt modelId="{18332744-4516-4254-AC13-6E283EBDAA60}" type="pres">
      <dgm:prSet presAssocID="{60025F62-8685-44DB-B690-3D373C461AAD}" presName="root2" presStyleCnt="0"/>
      <dgm:spPr/>
    </dgm:pt>
    <dgm:pt modelId="{B856EFC5-8D2D-4E22-A09A-25F8F29E2291}" type="pres">
      <dgm:prSet presAssocID="{60025F62-8685-44DB-B690-3D373C461AAD}" presName="LevelTwoTextNode" presStyleLbl="node4" presStyleIdx="0" presStyleCnt="6" custScaleX="1197192" custScaleY="230663">
        <dgm:presLayoutVars>
          <dgm:chPref val="3"/>
        </dgm:presLayoutVars>
      </dgm:prSet>
      <dgm:spPr/>
      <dgm:t>
        <a:bodyPr/>
        <a:lstStyle/>
        <a:p>
          <a:endParaRPr lang="es-CO"/>
        </a:p>
      </dgm:t>
    </dgm:pt>
    <dgm:pt modelId="{EA0343F2-85E1-4545-80E7-9EA9C9531A24}" type="pres">
      <dgm:prSet presAssocID="{60025F62-8685-44DB-B690-3D373C461AAD}" presName="level3hierChild" presStyleCnt="0"/>
      <dgm:spPr/>
    </dgm:pt>
    <dgm:pt modelId="{CCA67E42-C0D4-418F-940E-A5ECD4906F6D}" type="pres">
      <dgm:prSet presAssocID="{04898D8E-B828-4451-B873-069CE1757858}" presName="conn2-1" presStyleLbl="parChTrans1D4" presStyleIdx="1" presStyleCnt="6"/>
      <dgm:spPr/>
      <dgm:t>
        <a:bodyPr/>
        <a:lstStyle/>
        <a:p>
          <a:endParaRPr lang="es-CO"/>
        </a:p>
      </dgm:t>
    </dgm:pt>
    <dgm:pt modelId="{DAD8A2CB-5026-4BE6-8271-F88CCF2C6B8C}" type="pres">
      <dgm:prSet presAssocID="{04898D8E-B828-4451-B873-069CE1757858}" presName="connTx" presStyleLbl="parChTrans1D4" presStyleIdx="1" presStyleCnt="6"/>
      <dgm:spPr/>
      <dgm:t>
        <a:bodyPr/>
        <a:lstStyle/>
        <a:p>
          <a:endParaRPr lang="es-CO"/>
        </a:p>
      </dgm:t>
    </dgm:pt>
    <dgm:pt modelId="{6CE643D0-02E4-4603-9713-6D8754F9C076}" type="pres">
      <dgm:prSet presAssocID="{E6FEF191-6910-4A95-8BDC-E271E0A7417E}" presName="root2" presStyleCnt="0"/>
      <dgm:spPr/>
    </dgm:pt>
    <dgm:pt modelId="{9801E5A9-BD18-46D6-BA9F-0F733E09AF15}" type="pres">
      <dgm:prSet presAssocID="{E6FEF191-6910-4A95-8BDC-E271E0A7417E}" presName="LevelTwoTextNode" presStyleLbl="node4" presStyleIdx="1" presStyleCnt="6" custScaleX="1189505" custScaleY="248963" custLinFactNeighborX="5304" custLinFactNeighborY="58342">
        <dgm:presLayoutVars>
          <dgm:chPref val="3"/>
        </dgm:presLayoutVars>
      </dgm:prSet>
      <dgm:spPr/>
      <dgm:t>
        <a:bodyPr/>
        <a:lstStyle/>
        <a:p>
          <a:endParaRPr lang="es-CO"/>
        </a:p>
      </dgm:t>
    </dgm:pt>
    <dgm:pt modelId="{C9FC94E7-0543-4D6F-967D-A2460BE6FD0C}" type="pres">
      <dgm:prSet presAssocID="{E6FEF191-6910-4A95-8BDC-E271E0A7417E}" presName="level3hierChild" presStyleCnt="0"/>
      <dgm:spPr/>
    </dgm:pt>
    <dgm:pt modelId="{1F176150-738C-4319-B406-46EF434362EB}" type="pres">
      <dgm:prSet presAssocID="{5F69EC05-F0C8-4CDB-B4FD-E5C8A049DD9F}" presName="conn2-1" presStyleLbl="parChTrans1D4" presStyleIdx="2" presStyleCnt="6"/>
      <dgm:spPr/>
      <dgm:t>
        <a:bodyPr/>
        <a:lstStyle/>
        <a:p>
          <a:endParaRPr lang="es-CO"/>
        </a:p>
      </dgm:t>
    </dgm:pt>
    <dgm:pt modelId="{99644C9E-0B3D-4C28-9CE3-8DD4B135C507}" type="pres">
      <dgm:prSet presAssocID="{5F69EC05-F0C8-4CDB-B4FD-E5C8A049DD9F}" presName="connTx" presStyleLbl="parChTrans1D4" presStyleIdx="2" presStyleCnt="6"/>
      <dgm:spPr/>
      <dgm:t>
        <a:bodyPr/>
        <a:lstStyle/>
        <a:p>
          <a:endParaRPr lang="es-CO"/>
        </a:p>
      </dgm:t>
    </dgm:pt>
    <dgm:pt modelId="{638EC27C-303B-40B8-8EE1-0F622B0B7869}" type="pres">
      <dgm:prSet presAssocID="{CACB6A3A-ED44-48D3-BD52-7CD0AF909C55}" presName="root2" presStyleCnt="0"/>
      <dgm:spPr/>
    </dgm:pt>
    <dgm:pt modelId="{BA607571-04E1-4C73-966C-B768AA8C07BB}" type="pres">
      <dgm:prSet presAssocID="{CACB6A3A-ED44-48D3-BD52-7CD0AF909C55}" presName="LevelTwoTextNode" presStyleLbl="node4" presStyleIdx="2" presStyleCnt="6" custScaleX="1176675" custScaleY="303457" custLinFactY="27292" custLinFactNeighborX="13260" custLinFactNeighborY="100000">
        <dgm:presLayoutVars>
          <dgm:chPref val="3"/>
        </dgm:presLayoutVars>
      </dgm:prSet>
      <dgm:spPr/>
      <dgm:t>
        <a:bodyPr/>
        <a:lstStyle/>
        <a:p>
          <a:endParaRPr lang="es-CO"/>
        </a:p>
      </dgm:t>
    </dgm:pt>
    <dgm:pt modelId="{0A05EC60-3DE6-4678-8FFB-FEB6F25372CF}" type="pres">
      <dgm:prSet presAssocID="{CACB6A3A-ED44-48D3-BD52-7CD0AF909C55}" presName="level3hierChild" presStyleCnt="0"/>
      <dgm:spPr/>
    </dgm:pt>
    <dgm:pt modelId="{8BCFCA44-5D40-417D-8E45-C83533378538}" type="pres">
      <dgm:prSet presAssocID="{0327F54C-6DF8-4AC5-B9BE-924BF5159AEB}" presName="conn2-1" presStyleLbl="parChTrans1D4" presStyleIdx="3" presStyleCnt="6"/>
      <dgm:spPr/>
      <dgm:t>
        <a:bodyPr/>
        <a:lstStyle/>
        <a:p>
          <a:endParaRPr lang="es-CO"/>
        </a:p>
      </dgm:t>
    </dgm:pt>
    <dgm:pt modelId="{964F80BE-4B36-4789-AC18-643A34AD0F4F}" type="pres">
      <dgm:prSet presAssocID="{0327F54C-6DF8-4AC5-B9BE-924BF5159AEB}" presName="connTx" presStyleLbl="parChTrans1D4" presStyleIdx="3" presStyleCnt="6"/>
      <dgm:spPr/>
      <dgm:t>
        <a:bodyPr/>
        <a:lstStyle/>
        <a:p>
          <a:endParaRPr lang="es-CO"/>
        </a:p>
      </dgm:t>
    </dgm:pt>
    <dgm:pt modelId="{33B6BABD-C5EE-4341-8733-AA4D0568EDC5}" type="pres">
      <dgm:prSet presAssocID="{9F058F9F-8769-4A56-82C6-94AFE38519D5}" presName="root2" presStyleCnt="0"/>
      <dgm:spPr/>
    </dgm:pt>
    <dgm:pt modelId="{68E8D1B1-413E-4305-8EBC-0FBF34FB353A}" type="pres">
      <dgm:prSet presAssocID="{9F058F9F-8769-4A56-82C6-94AFE38519D5}" presName="LevelTwoTextNode" presStyleLbl="node4" presStyleIdx="3" presStyleCnt="6" custScaleX="1169164" custScaleY="368894" custLinFactY="48506" custLinFactNeighborX="18563" custLinFactNeighborY="100000">
        <dgm:presLayoutVars>
          <dgm:chPref val="3"/>
        </dgm:presLayoutVars>
      </dgm:prSet>
      <dgm:spPr/>
      <dgm:t>
        <a:bodyPr/>
        <a:lstStyle/>
        <a:p>
          <a:endParaRPr lang="es-CO"/>
        </a:p>
      </dgm:t>
    </dgm:pt>
    <dgm:pt modelId="{98BFAB8D-FF6B-4B1C-A596-F60D73457FBE}" type="pres">
      <dgm:prSet presAssocID="{9F058F9F-8769-4A56-82C6-94AFE38519D5}" presName="level3hierChild" presStyleCnt="0"/>
      <dgm:spPr/>
    </dgm:pt>
    <dgm:pt modelId="{F8BCB289-DDC3-4FA7-AB68-B64EABF4AEDB}" type="pres">
      <dgm:prSet presAssocID="{42C7F1A8-14E2-4A41-BDC3-F661112D059A}" presName="conn2-1" presStyleLbl="parChTrans1D4" presStyleIdx="4" presStyleCnt="6"/>
      <dgm:spPr/>
      <dgm:t>
        <a:bodyPr/>
        <a:lstStyle/>
        <a:p>
          <a:endParaRPr lang="es-CO"/>
        </a:p>
      </dgm:t>
    </dgm:pt>
    <dgm:pt modelId="{55710F68-3E61-42B0-8E13-6572C5152000}" type="pres">
      <dgm:prSet presAssocID="{42C7F1A8-14E2-4A41-BDC3-F661112D059A}" presName="connTx" presStyleLbl="parChTrans1D4" presStyleIdx="4" presStyleCnt="6"/>
      <dgm:spPr/>
      <dgm:t>
        <a:bodyPr/>
        <a:lstStyle/>
        <a:p>
          <a:endParaRPr lang="es-CO"/>
        </a:p>
      </dgm:t>
    </dgm:pt>
    <dgm:pt modelId="{53D2310F-BBDE-475B-9EBB-E8B743D8FB4D}" type="pres">
      <dgm:prSet presAssocID="{5949E78A-366F-4FC8-A79A-18968620430E}" presName="root2" presStyleCnt="0"/>
      <dgm:spPr/>
    </dgm:pt>
    <dgm:pt modelId="{970CF2EB-9D6C-4909-97DE-0A066387C4E5}" type="pres">
      <dgm:prSet presAssocID="{5949E78A-366F-4FC8-A79A-18968620430E}" presName="LevelTwoTextNode" presStyleLbl="node4" presStyleIdx="4" presStyleCnt="6" custScaleX="1172199" custScaleY="271403" custLinFactY="95097" custLinFactNeighborX="15106" custLinFactNeighborY="100000">
        <dgm:presLayoutVars>
          <dgm:chPref val="3"/>
        </dgm:presLayoutVars>
      </dgm:prSet>
      <dgm:spPr/>
      <dgm:t>
        <a:bodyPr/>
        <a:lstStyle/>
        <a:p>
          <a:endParaRPr lang="es-CO"/>
        </a:p>
      </dgm:t>
    </dgm:pt>
    <dgm:pt modelId="{07FAF475-A774-4946-BEE6-83A71AF72E2A}" type="pres">
      <dgm:prSet presAssocID="{5949E78A-366F-4FC8-A79A-18968620430E}" presName="level3hierChild" presStyleCnt="0"/>
      <dgm:spPr/>
    </dgm:pt>
    <dgm:pt modelId="{3A051A1A-177B-4197-90E5-E238155E74C6}" type="pres">
      <dgm:prSet presAssocID="{018C7AFB-E30E-4721-A55E-82F5BA18080B}" presName="conn2-1" presStyleLbl="parChTrans1D4" presStyleIdx="5" presStyleCnt="6"/>
      <dgm:spPr/>
      <dgm:t>
        <a:bodyPr/>
        <a:lstStyle/>
        <a:p>
          <a:endParaRPr lang="es-CO"/>
        </a:p>
      </dgm:t>
    </dgm:pt>
    <dgm:pt modelId="{33A25255-E466-4B30-AE1A-CE4F8DF89C33}" type="pres">
      <dgm:prSet presAssocID="{018C7AFB-E30E-4721-A55E-82F5BA18080B}" presName="connTx" presStyleLbl="parChTrans1D4" presStyleIdx="5" presStyleCnt="6"/>
      <dgm:spPr/>
      <dgm:t>
        <a:bodyPr/>
        <a:lstStyle/>
        <a:p>
          <a:endParaRPr lang="es-CO"/>
        </a:p>
      </dgm:t>
    </dgm:pt>
    <dgm:pt modelId="{13D30CA0-6571-4F4A-81AB-17B337A3E59A}" type="pres">
      <dgm:prSet presAssocID="{B561D8BC-2657-4A6C-88EB-4DF47F360585}" presName="root2" presStyleCnt="0"/>
      <dgm:spPr/>
    </dgm:pt>
    <dgm:pt modelId="{DDFC8D46-B4FE-4E6C-8118-243CF8E6D74E}" type="pres">
      <dgm:prSet presAssocID="{B561D8BC-2657-4A6C-88EB-4DF47F360585}" presName="LevelTwoTextNode" presStyleLbl="node4" presStyleIdx="5" presStyleCnt="6" custScaleX="1181095" custScaleY="318223" custLinFactX="238703" custLinFactY="300000" custLinFactNeighborX="300000" custLinFactNeighborY="366967">
        <dgm:presLayoutVars>
          <dgm:chPref val="3"/>
        </dgm:presLayoutVars>
      </dgm:prSet>
      <dgm:spPr/>
      <dgm:t>
        <a:bodyPr/>
        <a:lstStyle/>
        <a:p>
          <a:endParaRPr lang="es-CO"/>
        </a:p>
      </dgm:t>
    </dgm:pt>
    <dgm:pt modelId="{FC7CBBFB-4AA9-4868-8A37-BCC8FF7EC087}" type="pres">
      <dgm:prSet presAssocID="{B561D8BC-2657-4A6C-88EB-4DF47F360585}" presName="level3hierChild" presStyleCnt="0"/>
      <dgm:spPr/>
    </dgm:pt>
  </dgm:ptLst>
  <dgm:cxnLst>
    <dgm:cxn modelId="{7008518C-19C2-4F65-B55C-AB28D87C7DA5}" type="presOf" srcId="{86274F60-8D51-458B-AF0C-620974145522}" destId="{42D69D48-18B5-4CB1-BEC2-C652E950819D}" srcOrd="1" destOrd="0" presId="urn:microsoft.com/office/officeart/2005/8/layout/hierarchy2"/>
    <dgm:cxn modelId="{CF0F5EBB-E9AE-4557-A3F5-0455A4670BF0}" type="presOf" srcId="{9F058F9F-8769-4A56-82C6-94AFE38519D5}" destId="{68E8D1B1-413E-4305-8EBC-0FBF34FB353A}" srcOrd="0" destOrd="0" presId="urn:microsoft.com/office/officeart/2005/8/layout/hierarchy2"/>
    <dgm:cxn modelId="{1F14AD50-8A44-4A92-888E-A4A79284291C}" type="presOf" srcId="{018C7AFB-E30E-4721-A55E-82F5BA18080B}" destId="{3A051A1A-177B-4197-90E5-E238155E74C6}" srcOrd="0" destOrd="0" presId="urn:microsoft.com/office/officeart/2005/8/layout/hierarchy2"/>
    <dgm:cxn modelId="{5A9A1282-AA7A-4D8F-BE86-46D8B46BF407}" type="presOf" srcId="{CACB6A3A-ED44-48D3-BD52-7CD0AF909C55}" destId="{BA607571-04E1-4C73-966C-B768AA8C07BB}" srcOrd="0" destOrd="0" presId="urn:microsoft.com/office/officeart/2005/8/layout/hierarchy2"/>
    <dgm:cxn modelId="{4543CEFE-C69A-4294-B767-F1335B69015E}" type="presOf" srcId="{42C7F1A8-14E2-4A41-BDC3-F661112D059A}" destId="{55710F68-3E61-42B0-8E13-6572C5152000}" srcOrd="1" destOrd="0" presId="urn:microsoft.com/office/officeart/2005/8/layout/hierarchy2"/>
    <dgm:cxn modelId="{7D6BA71D-D143-4BE3-AAE8-A3D5CE0149B2}" type="presOf" srcId="{F10BBB2A-435F-47E9-972F-B2D3CE418D51}" destId="{BEB121E3-207A-4AB6-AB41-32F274BB57A1}" srcOrd="0" destOrd="0" presId="urn:microsoft.com/office/officeart/2005/8/layout/hierarchy2"/>
    <dgm:cxn modelId="{95FBF2DB-501A-4A4F-86DA-5A4A29F0A6EB}" type="presOf" srcId="{5760A3C0-2428-48DF-89B4-6D66371913EA}" destId="{3371D9BE-B3F2-44A1-9B42-CE84A501CC1A}" srcOrd="0" destOrd="0" presId="urn:microsoft.com/office/officeart/2005/8/layout/hierarchy2"/>
    <dgm:cxn modelId="{A60696F3-028C-44B7-82D6-79D61B09ED2A}" srcId="{9F372502-5EA1-40C6-A1D8-C425DD6D351E}" destId="{000F40D1-DB04-42BC-BCF9-FE83BCFF9776}" srcOrd="0" destOrd="0" parTransId="{FB5F275F-FEFD-45C5-B4C5-233062A09500}" sibTransId="{5F9C64C4-1AC6-4F9B-B7D2-C766C339FF59}"/>
    <dgm:cxn modelId="{C06475C9-30E1-4DBD-BAA7-044D7845CB50}" type="presOf" srcId="{E6FEF191-6910-4A95-8BDC-E271E0A7417E}" destId="{9801E5A9-BD18-46D6-BA9F-0F733E09AF15}" srcOrd="0" destOrd="0" presId="urn:microsoft.com/office/officeart/2005/8/layout/hierarchy2"/>
    <dgm:cxn modelId="{C7AB7464-F9C0-4BB3-9918-5F8464BB97D6}" type="presOf" srcId="{0327F54C-6DF8-4AC5-B9BE-924BF5159AEB}" destId="{964F80BE-4B36-4789-AC18-643A34AD0F4F}" srcOrd="1" destOrd="0" presId="urn:microsoft.com/office/officeart/2005/8/layout/hierarchy2"/>
    <dgm:cxn modelId="{9C789ECF-1998-496D-9319-C59D6AF5FF78}" type="presOf" srcId="{5F69EC05-F0C8-4CDB-B4FD-E5C8A049DD9F}" destId="{1F176150-738C-4319-B406-46EF434362EB}" srcOrd="0" destOrd="0" presId="urn:microsoft.com/office/officeart/2005/8/layout/hierarchy2"/>
    <dgm:cxn modelId="{6A7D1204-C1D9-4700-A019-CA6BD7C34A27}" type="presOf" srcId="{10483852-68CB-4ECB-BA73-5B335FD76B52}" destId="{99A4368D-498F-4AD8-AF11-5454CFD485B5}" srcOrd="0" destOrd="0" presId="urn:microsoft.com/office/officeart/2005/8/layout/hierarchy2"/>
    <dgm:cxn modelId="{C3FD451B-AE3A-4F2C-8CBB-BD478902E116}" type="presOf" srcId="{42C7F1A8-14E2-4A41-BDC3-F661112D059A}" destId="{F8BCB289-DDC3-4FA7-AB68-B64EABF4AEDB}" srcOrd="0" destOrd="0" presId="urn:microsoft.com/office/officeart/2005/8/layout/hierarchy2"/>
    <dgm:cxn modelId="{4F4E9397-5CF9-4D99-8CA9-D07EF4E9E6B5}" type="presOf" srcId="{04898D8E-B828-4451-B873-069CE1757858}" destId="{CCA67E42-C0D4-418F-940E-A5ECD4906F6D}" srcOrd="0" destOrd="0" presId="urn:microsoft.com/office/officeart/2005/8/layout/hierarchy2"/>
    <dgm:cxn modelId="{CFAA9375-2F7D-4B26-A5D6-E4B978D6529B}" type="presOf" srcId="{86274F60-8D51-458B-AF0C-620974145522}" destId="{4D36969B-6BC2-48CB-B9A5-A94698B1E3FA}" srcOrd="0" destOrd="0" presId="urn:microsoft.com/office/officeart/2005/8/layout/hierarchy2"/>
    <dgm:cxn modelId="{7098E8A6-535F-41A5-8E99-46F11AC02C01}" srcId="{10483852-68CB-4ECB-BA73-5B335FD76B52}" destId="{B561D8BC-2657-4A6C-88EB-4DF47F360585}" srcOrd="5" destOrd="0" parTransId="{018C7AFB-E30E-4721-A55E-82F5BA18080B}" sibTransId="{BAA6A354-F32D-4EF9-84AB-35E18B3E3D41}"/>
    <dgm:cxn modelId="{37974323-BC2D-4BD1-884F-C76F3574BEE0}" type="presOf" srcId="{5949E78A-366F-4FC8-A79A-18968620430E}" destId="{970CF2EB-9D6C-4909-97DE-0A066387C4E5}" srcOrd="0" destOrd="0" presId="urn:microsoft.com/office/officeart/2005/8/layout/hierarchy2"/>
    <dgm:cxn modelId="{C4AF42DF-D2A4-42F1-8989-199BB340FD28}" srcId="{10483852-68CB-4ECB-BA73-5B335FD76B52}" destId="{9F058F9F-8769-4A56-82C6-94AFE38519D5}" srcOrd="3" destOrd="0" parTransId="{0327F54C-6DF8-4AC5-B9BE-924BF5159AEB}" sibTransId="{17507787-787B-4410-BB43-62382C06B047}"/>
    <dgm:cxn modelId="{0DD64C33-F8D7-4DE1-8F06-13F6090ECFC9}" srcId="{10483852-68CB-4ECB-BA73-5B335FD76B52}" destId="{E6FEF191-6910-4A95-8BDC-E271E0A7417E}" srcOrd="1" destOrd="0" parTransId="{04898D8E-B828-4451-B873-069CE1757858}" sibTransId="{0AC7108A-3687-43D5-A7C3-4F3E1665B974}"/>
    <dgm:cxn modelId="{7E1A8BB0-635E-49D6-8EEB-29522B0AECF0}" srcId="{F10BBB2A-435F-47E9-972F-B2D3CE418D51}" destId="{9F372502-5EA1-40C6-A1D8-C425DD6D351E}" srcOrd="0" destOrd="0" parTransId="{D03DA60A-DE18-4CFA-83D7-80AA17CAB762}" sibTransId="{2D04D9D3-EB5B-4909-A6E8-737BAAD9286A}"/>
    <dgm:cxn modelId="{80BBAA98-0A34-423C-ACAE-EB3FA6BB532C}" type="presOf" srcId="{FB5F275F-FEFD-45C5-B4C5-233062A09500}" destId="{2FA2BC7E-D0A1-4292-A3B6-EA59982FACB0}" srcOrd="0" destOrd="0" presId="urn:microsoft.com/office/officeart/2005/8/layout/hierarchy2"/>
    <dgm:cxn modelId="{4FAC5296-CC78-4395-8BEC-86DFA596AAF3}" type="presOf" srcId="{60025F62-8685-44DB-B690-3D373C461AAD}" destId="{B856EFC5-8D2D-4E22-A09A-25F8F29E2291}" srcOrd="0" destOrd="0" presId="urn:microsoft.com/office/officeart/2005/8/layout/hierarchy2"/>
    <dgm:cxn modelId="{39399F7A-D9B8-4F2A-98B9-A291B145F027}" srcId="{10483852-68CB-4ECB-BA73-5B335FD76B52}" destId="{5949E78A-366F-4FC8-A79A-18968620430E}" srcOrd="4" destOrd="0" parTransId="{42C7F1A8-14E2-4A41-BDC3-F661112D059A}" sibTransId="{C2628F95-6F00-403A-AEF1-98B058B37C4F}"/>
    <dgm:cxn modelId="{E2738F54-B693-413D-94A1-08CC339746FD}" srcId="{10483852-68CB-4ECB-BA73-5B335FD76B52}" destId="{CACB6A3A-ED44-48D3-BD52-7CD0AF909C55}" srcOrd="2" destOrd="0" parTransId="{5F69EC05-F0C8-4CDB-B4FD-E5C8A049DD9F}" sibTransId="{D874E094-DAB4-463E-A0BD-FCFAA058B346}"/>
    <dgm:cxn modelId="{C1B343E1-26DE-45CB-8667-5EA5079EECE3}" type="presOf" srcId="{B561D8BC-2657-4A6C-88EB-4DF47F360585}" destId="{DDFC8D46-B4FE-4E6C-8118-243CF8E6D74E}" srcOrd="0" destOrd="0" presId="urn:microsoft.com/office/officeart/2005/8/layout/hierarchy2"/>
    <dgm:cxn modelId="{1F7F5F04-E0F6-4CB8-B781-794AF09CFE02}" type="presOf" srcId="{018C7AFB-E30E-4721-A55E-82F5BA18080B}" destId="{33A25255-E466-4B30-AE1A-CE4F8DF89C33}" srcOrd="1" destOrd="0" presId="urn:microsoft.com/office/officeart/2005/8/layout/hierarchy2"/>
    <dgm:cxn modelId="{05680302-F987-4810-BCCF-EC1BF73260C9}" srcId="{000F40D1-DB04-42BC-BCF9-FE83BCFF9776}" destId="{10483852-68CB-4ECB-BA73-5B335FD76B52}" srcOrd="0" destOrd="0" parTransId="{5760A3C0-2428-48DF-89B4-6D66371913EA}" sibTransId="{20C1DAB7-FC6D-4EED-B236-1844910FAF36}"/>
    <dgm:cxn modelId="{7357F432-64F4-4A4C-8171-0A437F8FEB41}" type="presOf" srcId="{04898D8E-B828-4451-B873-069CE1757858}" destId="{DAD8A2CB-5026-4BE6-8271-F88CCF2C6B8C}" srcOrd="1" destOrd="0" presId="urn:microsoft.com/office/officeart/2005/8/layout/hierarchy2"/>
    <dgm:cxn modelId="{EDE73E52-88D2-41E0-BF2C-43738FA37EB0}" type="presOf" srcId="{5F69EC05-F0C8-4CDB-B4FD-E5C8A049DD9F}" destId="{99644C9E-0B3D-4C28-9CE3-8DD4B135C507}" srcOrd="1" destOrd="0" presId="urn:microsoft.com/office/officeart/2005/8/layout/hierarchy2"/>
    <dgm:cxn modelId="{7F58C826-67BC-41DB-863F-656379708545}" type="presOf" srcId="{FB5F275F-FEFD-45C5-B4C5-233062A09500}" destId="{14F6E869-D220-4A57-ADA5-CBF0B62B7992}" srcOrd="1" destOrd="0" presId="urn:microsoft.com/office/officeart/2005/8/layout/hierarchy2"/>
    <dgm:cxn modelId="{4BD325D1-9C5D-4186-B7DB-08F292E1C933}" type="presOf" srcId="{000F40D1-DB04-42BC-BCF9-FE83BCFF9776}" destId="{AFA8C050-44C6-4D48-9C6B-36F5DADE704B}" srcOrd="0" destOrd="0" presId="urn:microsoft.com/office/officeart/2005/8/layout/hierarchy2"/>
    <dgm:cxn modelId="{7883DA22-7EEE-48DA-88D3-805F11589E7A}" srcId="{10483852-68CB-4ECB-BA73-5B335FD76B52}" destId="{60025F62-8685-44DB-B690-3D373C461AAD}" srcOrd="0" destOrd="0" parTransId="{86274F60-8D51-458B-AF0C-620974145522}" sibTransId="{F1AA6C0E-7B9C-4884-B239-58AE9C56EB36}"/>
    <dgm:cxn modelId="{301857FD-026B-46E6-8D9A-4A58AFC10653}" type="presOf" srcId="{0327F54C-6DF8-4AC5-B9BE-924BF5159AEB}" destId="{8BCFCA44-5D40-417D-8E45-C83533378538}" srcOrd="0" destOrd="0" presId="urn:microsoft.com/office/officeart/2005/8/layout/hierarchy2"/>
    <dgm:cxn modelId="{9C7CF1D1-521E-4E17-804F-39A96ACF0ECB}" type="presOf" srcId="{5760A3C0-2428-48DF-89B4-6D66371913EA}" destId="{0A0AB3ED-E3B5-402E-9474-B06EA475DA5C}" srcOrd="1" destOrd="0" presId="urn:microsoft.com/office/officeart/2005/8/layout/hierarchy2"/>
    <dgm:cxn modelId="{CBF381BF-F007-4888-97B2-7594F7D10EBA}" type="presOf" srcId="{9F372502-5EA1-40C6-A1D8-C425DD6D351E}" destId="{D7D0FB6B-1DF7-4E02-A41A-B61071F6092A}" srcOrd="0" destOrd="0" presId="urn:microsoft.com/office/officeart/2005/8/layout/hierarchy2"/>
    <dgm:cxn modelId="{B4F70824-C8BB-48E8-9EE5-CEDABEB800CE}" type="presParOf" srcId="{BEB121E3-207A-4AB6-AB41-32F274BB57A1}" destId="{45F18571-74CB-4C89-8956-3A298F310E52}" srcOrd="0" destOrd="0" presId="urn:microsoft.com/office/officeart/2005/8/layout/hierarchy2"/>
    <dgm:cxn modelId="{F96DAD86-E7B4-4142-8A09-DED368F37BC4}" type="presParOf" srcId="{45F18571-74CB-4C89-8956-3A298F310E52}" destId="{D7D0FB6B-1DF7-4E02-A41A-B61071F6092A}" srcOrd="0" destOrd="0" presId="urn:microsoft.com/office/officeart/2005/8/layout/hierarchy2"/>
    <dgm:cxn modelId="{79092703-2C94-4780-A683-F0514D70EC97}" type="presParOf" srcId="{45F18571-74CB-4C89-8956-3A298F310E52}" destId="{8A1478D8-A8CF-4E2D-8024-C0248A5DE5AA}" srcOrd="1" destOrd="0" presId="urn:microsoft.com/office/officeart/2005/8/layout/hierarchy2"/>
    <dgm:cxn modelId="{317C1DC5-D3B4-4F38-9D46-8EAA851CAC25}" type="presParOf" srcId="{8A1478D8-A8CF-4E2D-8024-C0248A5DE5AA}" destId="{2FA2BC7E-D0A1-4292-A3B6-EA59982FACB0}" srcOrd="0" destOrd="0" presId="urn:microsoft.com/office/officeart/2005/8/layout/hierarchy2"/>
    <dgm:cxn modelId="{5122E44B-6FAB-4A1A-A0BE-7096117F6248}" type="presParOf" srcId="{2FA2BC7E-D0A1-4292-A3B6-EA59982FACB0}" destId="{14F6E869-D220-4A57-ADA5-CBF0B62B7992}" srcOrd="0" destOrd="0" presId="urn:microsoft.com/office/officeart/2005/8/layout/hierarchy2"/>
    <dgm:cxn modelId="{40DD5110-7910-4C66-B87C-9F6A92FA15FD}" type="presParOf" srcId="{8A1478D8-A8CF-4E2D-8024-C0248A5DE5AA}" destId="{75B948DE-1AB0-435F-A0BE-A3BF8D199CEF}" srcOrd="1" destOrd="0" presId="urn:microsoft.com/office/officeart/2005/8/layout/hierarchy2"/>
    <dgm:cxn modelId="{26F59702-AE5C-4F60-938E-7D1B4DB383C2}" type="presParOf" srcId="{75B948DE-1AB0-435F-A0BE-A3BF8D199CEF}" destId="{AFA8C050-44C6-4D48-9C6B-36F5DADE704B}" srcOrd="0" destOrd="0" presId="urn:microsoft.com/office/officeart/2005/8/layout/hierarchy2"/>
    <dgm:cxn modelId="{496D9B69-F799-47A7-886A-207A51E9F512}" type="presParOf" srcId="{75B948DE-1AB0-435F-A0BE-A3BF8D199CEF}" destId="{8558F04E-64CE-44DA-9290-E748335D45A2}" srcOrd="1" destOrd="0" presId="urn:microsoft.com/office/officeart/2005/8/layout/hierarchy2"/>
    <dgm:cxn modelId="{F166516E-7D1C-4F0F-8BD2-01BE38DE4D62}" type="presParOf" srcId="{8558F04E-64CE-44DA-9290-E748335D45A2}" destId="{3371D9BE-B3F2-44A1-9B42-CE84A501CC1A}" srcOrd="0" destOrd="0" presId="urn:microsoft.com/office/officeart/2005/8/layout/hierarchy2"/>
    <dgm:cxn modelId="{5CDF91FB-0DD9-456F-AC4E-B240CE60E998}" type="presParOf" srcId="{3371D9BE-B3F2-44A1-9B42-CE84A501CC1A}" destId="{0A0AB3ED-E3B5-402E-9474-B06EA475DA5C}" srcOrd="0" destOrd="0" presId="urn:microsoft.com/office/officeart/2005/8/layout/hierarchy2"/>
    <dgm:cxn modelId="{FA19080C-A3F3-4F27-9F37-DBED53565D24}" type="presParOf" srcId="{8558F04E-64CE-44DA-9290-E748335D45A2}" destId="{B3809B85-6BC0-4BF2-8EB2-3FA61B6DE91E}" srcOrd="1" destOrd="0" presId="urn:microsoft.com/office/officeart/2005/8/layout/hierarchy2"/>
    <dgm:cxn modelId="{604CD5D5-12BE-43A3-969D-4D8D89B43870}" type="presParOf" srcId="{B3809B85-6BC0-4BF2-8EB2-3FA61B6DE91E}" destId="{99A4368D-498F-4AD8-AF11-5454CFD485B5}" srcOrd="0" destOrd="0" presId="urn:microsoft.com/office/officeart/2005/8/layout/hierarchy2"/>
    <dgm:cxn modelId="{E3CFF582-67B0-4739-BB3F-0F961D58F0C1}" type="presParOf" srcId="{B3809B85-6BC0-4BF2-8EB2-3FA61B6DE91E}" destId="{14432753-D03F-4921-AB2D-78652564550C}" srcOrd="1" destOrd="0" presId="urn:microsoft.com/office/officeart/2005/8/layout/hierarchy2"/>
    <dgm:cxn modelId="{EBB82C46-0930-4203-AA51-AC26D36D6C8B}" type="presParOf" srcId="{14432753-D03F-4921-AB2D-78652564550C}" destId="{4D36969B-6BC2-48CB-B9A5-A94698B1E3FA}" srcOrd="0" destOrd="0" presId="urn:microsoft.com/office/officeart/2005/8/layout/hierarchy2"/>
    <dgm:cxn modelId="{457E3E81-21C2-48B9-A548-50BA786789D5}" type="presParOf" srcId="{4D36969B-6BC2-48CB-B9A5-A94698B1E3FA}" destId="{42D69D48-18B5-4CB1-BEC2-C652E950819D}" srcOrd="0" destOrd="0" presId="urn:microsoft.com/office/officeart/2005/8/layout/hierarchy2"/>
    <dgm:cxn modelId="{0B5106C7-B2E9-4F5F-8374-855EC1362D8B}" type="presParOf" srcId="{14432753-D03F-4921-AB2D-78652564550C}" destId="{18332744-4516-4254-AC13-6E283EBDAA60}" srcOrd="1" destOrd="0" presId="urn:microsoft.com/office/officeart/2005/8/layout/hierarchy2"/>
    <dgm:cxn modelId="{E26EED62-3AA5-45A1-A8B5-B2E9F5C8A273}" type="presParOf" srcId="{18332744-4516-4254-AC13-6E283EBDAA60}" destId="{B856EFC5-8D2D-4E22-A09A-25F8F29E2291}" srcOrd="0" destOrd="0" presId="urn:microsoft.com/office/officeart/2005/8/layout/hierarchy2"/>
    <dgm:cxn modelId="{1F30509A-DB1A-4F61-9C2D-2A27E86162A7}" type="presParOf" srcId="{18332744-4516-4254-AC13-6E283EBDAA60}" destId="{EA0343F2-85E1-4545-80E7-9EA9C9531A24}" srcOrd="1" destOrd="0" presId="urn:microsoft.com/office/officeart/2005/8/layout/hierarchy2"/>
    <dgm:cxn modelId="{19876886-AB74-4ECE-BC83-4C66FA6982D6}" type="presParOf" srcId="{14432753-D03F-4921-AB2D-78652564550C}" destId="{CCA67E42-C0D4-418F-940E-A5ECD4906F6D}" srcOrd="2" destOrd="0" presId="urn:microsoft.com/office/officeart/2005/8/layout/hierarchy2"/>
    <dgm:cxn modelId="{56A6F65C-66D0-4150-B249-8D523CBB3CAF}" type="presParOf" srcId="{CCA67E42-C0D4-418F-940E-A5ECD4906F6D}" destId="{DAD8A2CB-5026-4BE6-8271-F88CCF2C6B8C}" srcOrd="0" destOrd="0" presId="urn:microsoft.com/office/officeart/2005/8/layout/hierarchy2"/>
    <dgm:cxn modelId="{9E7BEFCA-C434-4C35-AA8E-F4725E6D0EED}" type="presParOf" srcId="{14432753-D03F-4921-AB2D-78652564550C}" destId="{6CE643D0-02E4-4603-9713-6D8754F9C076}" srcOrd="3" destOrd="0" presId="urn:microsoft.com/office/officeart/2005/8/layout/hierarchy2"/>
    <dgm:cxn modelId="{5059A9E4-9E07-4A1A-A5A8-25D083A8730F}" type="presParOf" srcId="{6CE643D0-02E4-4603-9713-6D8754F9C076}" destId="{9801E5A9-BD18-46D6-BA9F-0F733E09AF15}" srcOrd="0" destOrd="0" presId="urn:microsoft.com/office/officeart/2005/8/layout/hierarchy2"/>
    <dgm:cxn modelId="{7EEC815F-7A95-4424-9FF1-4DDE32AB1480}" type="presParOf" srcId="{6CE643D0-02E4-4603-9713-6D8754F9C076}" destId="{C9FC94E7-0543-4D6F-967D-A2460BE6FD0C}" srcOrd="1" destOrd="0" presId="urn:microsoft.com/office/officeart/2005/8/layout/hierarchy2"/>
    <dgm:cxn modelId="{B0D2BFFE-3DD4-4098-8CAA-C30C18520F3C}" type="presParOf" srcId="{14432753-D03F-4921-AB2D-78652564550C}" destId="{1F176150-738C-4319-B406-46EF434362EB}" srcOrd="4" destOrd="0" presId="urn:microsoft.com/office/officeart/2005/8/layout/hierarchy2"/>
    <dgm:cxn modelId="{C347CA71-C3F3-4E8A-B87B-FF1D381B0EDA}" type="presParOf" srcId="{1F176150-738C-4319-B406-46EF434362EB}" destId="{99644C9E-0B3D-4C28-9CE3-8DD4B135C507}" srcOrd="0" destOrd="0" presId="urn:microsoft.com/office/officeart/2005/8/layout/hierarchy2"/>
    <dgm:cxn modelId="{D3FF29B7-4E61-4ECD-AB3B-B5E29B2FBFBE}" type="presParOf" srcId="{14432753-D03F-4921-AB2D-78652564550C}" destId="{638EC27C-303B-40B8-8EE1-0F622B0B7869}" srcOrd="5" destOrd="0" presId="urn:microsoft.com/office/officeart/2005/8/layout/hierarchy2"/>
    <dgm:cxn modelId="{BE731A0F-4B8B-4B04-B6C2-6BC89DD2605F}" type="presParOf" srcId="{638EC27C-303B-40B8-8EE1-0F622B0B7869}" destId="{BA607571-04E1-4C73-966C-B768AA8C07BB}" srcOrd="0" destOrd="0" presId="urn:microsoft.com/office/officeart/2005/8/layout/hierarchy2"/>
    <dgm:cxn modelId="{3D2A4403-5CBD-4FDD-9DDA-9DF4ADCA0933}" type="presParOf" srcId="{638EC27C-303B-40B8-8EE1-0F622B0B7869}" destId="{0A05EC60-3DE6-4678-8FFB-FEB6F25372CF}" srcOrd="1" destOrd="0" presId="urn:microsoft.com/office/officeart/2005/8/layout/hierarchy2"/>
    <dgm:cxn modelId="{B6CD51C9-C578-4326-AB94-FE30F58FE5F4}" type="presParOf" srcId="{14432753-D03F-4921-AB2D-78652564550C}" destId="{8BCFCA44-5D40-417D-8E45-C83533378538}" srcOrd="6" destOrd="0" presId="urn:microsoft.com/office/officeart/2005/8/layout/hierarchy2"/>
    <dgm:cxn modelId="{D174C522-EA64-4856-82E0-94A624FA2869}" type="presParOf" srcId="{8BCFCA44-5D40-417D-8E45-C83533378538}" destId="{964F80BE-4B36-4789-AC18-643A34AD0F4F}" srcOrd="0" destOrd="0" presId="urn:microsoft.com/office/officeart/2005/8/layout/hierarchy2"/>
    <dgm:cxn modelId="{1D50191E-DFE0-4CBE-B58F-B63D2730CDB1}" type="presParOf" srcId="{14432753-D03F-4921-AB2D-78652564550C}" destId="{33B6BABD-C5EE-4341-8733-AA4D0568EDC5}" srcOrd="7" destOrd="0" presId="urn:microsoft.com/office/officeart/2005/8/layout/hierarchy2"/>
    <dgm:cxn modelId="{C225B100-E992-40A4-AAE6-11436C701A93}" type="presParOf" srcId="{33B6BABD-C5EE-4341-8733-AA4D0568EDC5}" destId="{68E8D1B1-413E-4305-8EBC-0FBF34FB353A}" srcOrd="0" destOrd="0" presId="urn:microsoft.com/office/officeart/2005/8/layout/hierarchy2"/>
    <dgm:cxn modelId="{0A279AD5-9609-4DDC-A417-8248443E50F0}" type="presParOf" srcId="{33B6BABD-C5EE-4341-8733-AA4D0568EDC5}" destId="{98BFAB8D-FF6B-4B1C-A596-F60D73457FBE}" srcOrd="1" destOrd="0" presId="urn:microsoft.com/office/officeart/2005/8/layout/hierarchy2"/>
    <dgm:cxn modelId="{003D2264-DDAE-4BC0-B851-8D1E96EAD4BA}" type="presParOf" srcId="{14432753-D03F-4921-AB2D-78652564550C}" destId="{F8BCB289-DDC3-4FA7-AB68-B64EABF4AEDB}" srcOrd="8" destOrd="0" presId="urn:microsoft.com/office/officeart/2005/8/layout/hierarchy2"/>
    <dgm:cxn modelId="{1EA695E3-5787-4D80-B1D6-D0103FDE6508}" type="presParOf" srcId="{F8BCB289-DDC3-4FA7-AB68-B64EABF4AEDB}" destId="{55710F68-3E61-42B0-8E13-6572C5152000}" srcOrd="0" destOrd="0" presId="urn:microsoft.com/office/officeart/2005/8/layout/hierarchy2"/>
    <dgm:cxn modelId="{DC692E41-D980-4278-A0B2-B138A191A615}" type="presParOf" srcId="{14432753-D03F-4921-AB2D-78652564550C}" destId="{53D2310F-BBDE-475B-9EBB-E8B743D8FB4D}" srcOrd="9" destOrd="0" presId="urn:microsoft.com/office/officeart/2005/8/layout/hierarchy2"/>
    <dgm:cxn modelId="{AA4B3B04-9019-41B4-88D6-B66B78B4CAAD}" type="presParOf" srcId="{53D2310F-BBDE-475B-9EBB-E8B743D8FB4D}" destId="{970CF2EB-9D6C-4909-97DE-0A066387C4E5}" srcOrd="0" destOrd="0" presId="urn:microsoft.com/office/officeart/2005/8/layout/hierarchy2"/>
    <dgm:cxn modelId="{DC33C191-E897-4313-BBA7-5320B283715E}" type="presParOf" srcId="{53D2310F-BBDE-475B-9EBB-E8B743D8FB4D}" destId="{07FAF475-A774-4946-BEE6-83A71AF72E2A}" srcOrd="1" destOrd="0" presId="urn:microsoft.com/office/officeart/2005/8/layout/hierarchy2"/>
    <dgm:cxn modelId="{9570DD04-2440-40CC-9AE5-AAF10988B51B}" type="presParOf" srcId="{14432753-D03F-4921-AB2D-78652564550C}" destId="{3A051A1A-177B-4197-90E5-E238155E74C6}" srcOrd="10" destOrd="0" presId="urn:microsoft.com/office/officeart/2005/8/layout/hierarchy2"/>
    <dgm:cxn modelId="{C6EF26A7-0C8D-4EC0-8AFA-33C68856DB90}" type="presParOf" srcId="{3A051A1A-177B-4197-90E5-E238155E74C6}" destId="{33A25255-E466-4B30-AE1A-CE4F8DF89C33}" srcOrd="0" destOrd="0" presId="urn:microsoft.com/office/officeart/2005/8/layout/hierarchy2"/>
    <dgm:cxn modelId="{D01EADDE-CCB8-4DE0-B676-0C3A6401A767}" type="presParOf" srcId="{14432753-D03F-4921-AB2D-78652564550C}" destId="{13D30CA0-6571-4F4A-81AB-17B337A3E59A}" srcOrd="11" destOrd="0" presId="urn:microsoft.com/office/officeart/2005/8/layout/hierarchy2"/>
    <dgm:cxn modelId="{08D78CA9-855E-438C-BC1A-9A3580932C46}" type="presParOf" srcId="{13D30CA0-6571-4F4A-81AB-17B337A3E59A}" destId="{DDFC8D46-B4FE-4E6C-8118-243CF8E6D74E}" srcOrd="0" destOrd="0" presId="urn:microsoft.com/office/officeart/2005/8/layout/hierarchy2"/>
    <dgm:cxn modelId="{61CCC468-DB03-4474-B91D-3DF64F31AEF7}" type="presParOf" srcId="{13D30CA0-6571-4F4A-81AB-17B337A3E59A}" destId="{FC7CBBFB-4AA9-4868-8A37-BCC8FF7EC087}"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E81D4-FA93-43EC-AF15-29F720A8963F}">
      <dsp:nvSpPr>
        <dsp:cNvPr id="0" name=""/>
        <dsp:cNvSpPr/>
      </dsp:nvSpPr>
      <dsp:spPr>
        <a:xfrm rot="5400000">
          <a:off x="672608" y="494268"/>
          <a:ext cx="418515" cy="476464"/>
        </a:xfrm>
        <a:prstGeom prst="bentUpArrow">
          <a:avLst>
            <a:gd name="adj1" fmla="val 32840"/>
            <a:gd name="adj2" fmla="val 25000"/>
            <a:gd name="adj3" fmla="val 35780"/>
          </a:avLst>
        </a:prstGeom>
        <a:gradFill rotWithShape="0">
          <a:gsLst>
            <a:gs pos="0">
              <a:schemeClr val="accent1">
                <a:tint val="50000"/>
                <a:hueOff val="0"/>
                <a:satOff val="0"/>
                <a:lumOff val="0"/>
                <a:alphaOff val="0"/>
                <a:satMod val="103000"/>
                <a:lumMod val="102000"/>
                <a:tint val="94000"/>
              </a:schemeClr>
            </a:gs>
            <a:gs pos="50000">
              <a:schemeClr val="accent1">
                <a:tint val="50000"/>
                <a:hueOff val="0"/>
                <a:satOff val="0"/>
                <a:lumOff val="0"/>
                <a:alphaOff val="0"/>
                <a:satMod val="110000"/>
                <a:lumMod val="100000"/>
                <a:shade val="100000"/>
              </a:schemeClr>
            </a:gs>
            <a:gs pos="100000">
              <a:schemeClr val="accent1">
                <a:tint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9B0D01B6-BA64-4BE7-A343-C49200629AC0}">
      <dsp:nvSpPr>
        <dsp:cNvPr id="0" name=""/>
        <dsp:cNvSpPr/>
      </dsp:nvSpPr>
      <dsp:spPr>
        <a:xfrm>
          <a:off x="561727" y="30336"/>
          <a:ext cx="704533" cy="493150"/>
        </a:xfrm>
        <a:prstGeom prst="roundRect">
          <a:avLst>
            <a:gd name="adj" fmla="val 16670"/>
          </a:avLst>
        </a:prstGeom>
        <a:gradFill rotWithShape="0">
          <a:gsLst>
            <a:gs pos="0">
              <a:schemeClr val="accent1">
                <a:shade val="50000"/>
                <a:hueOff val="0"/>
                <a:satOff val="0"/>
                <a:lumOff val="0"/>
                <a:alphaOff val="0"/>
                <a:satMod val="103000"/>
                <a:lumMod val="102000"/>
                <a:tint val="94000"/>
              </a:schemeClr>
            </a:gs>
            <a:gs pos="50000">
              <a:schemeClr val="accent1">
                <a:shade val="50000"/>
                <a:hueOff val="0"/>
                <a:satOff val="0"/>
                <a:lumOff val="0"/>
                <a:alphaOff val="0"/>
                <a:satMod val="110000"/>
                <a:lumMod val="100000"/>
                <a:shade val="100000"/>
              </a:schemeClr>
            </a:gs>
            <a:gs pos="100000">
              <a:schemeClr val="accent1">
                <a:shade val="50000"/>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kern="1200" dirty="0" smtClean="0"/>
            <a:t>OBJETIVO GENERAL</a:t>
          </a:r>
          <a:endParaRPr lang="es-CO" sz="700" kern="1200" dirty="0"/>
        </a:p>
      </dsp:txBody>
      <dsp:txXfrm>
        <a:off x="585805" y="54414"/>
        <a:ext cx="656377" cy="444994"/>
      </dsp:txXfrm>
    </dsp:sp>
    <dsp:sp modelId="{389752D2-F0F2-408A-BC52-185B21BDC188}">
      <dsp:nvSpPr>
        <dsp:cNvPr id="0" name=""/>
        <dsp:cNvSpPr/>
      </dsp:nvSpPr>
      <dsp:spPr>
        <a:xfrm>
          <a:off x="1303159" y="81430"/>
          <a:ext cx="1868073" cy="39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just" defTabSz="311150">
            <a:lnSpc>
              <a:spcPct val="90000"/>
            </a:lnSpc>
            <a:spcBef>
              <a:spcPct val="0"/>
            </a:spcBef>
            <a:spcAft>
              <a:spcPct val="15000"/>
            </a:spcAft>
            <a:buChar char="••"/>
          </a:pPr>
          <a:r>
            <a:rPr lang="es-CO" sz="700" kern="1200" dirty="0" smtClean="0"/>
            <a:t> ¿Qué va a hacer la administración del Hospital durante el periodo?</a:t>
          </a:r>
          <a:endParaRPr lang="es-CO" sz="700" kern="1200" dirty="0"/>
        </a:p>
      </dsp:txBody>
      <dsp:txXfrm>
        <a:off x="1303159" y="81430"/>
        <a:ext cx="1868073" cy="398585"/>
      </dsp:txXfrm>
    </dsp:sp>
    <dsp:sp modelId="{FA3CD80B-70C4-4B4F-9EE1-BCEDDFBE4AFC}">
      <dsp:nvSpPr>
        <dsp:cNvPr id="0" name=""/>
        <dsp:cNvSpPr/>
      </dsp:nvSpPr>
      <dsp:spPr>
        <a:xfrm rot="5400000">
          <a:off x="1582100" y="1048239"/>
          <a:ext cx="418515" cy="476464"/>
        </a:xfrm>
        <a:prstGeom prst="bentUpArrow">
          <a:avLst>
            <a:gd name="adj1" fmla="val 32840"/>
            <a:gd name="adj2" fmla="val 25000"/>
            <a:gd name="adj3" fmla="val 35780"/>
          </a:avLst>
        </a:prstGeom>
        <a:gradFill rotWithShape="0">
          <a:gsLst>
            <a:gs pos="0">
              <a:schemeClr val="accent1">
                <a:tint val="50000"/>
                <a:hueOff val="-2777"/>
                <a:satOff val="95"/>
                <a:lumOff val="-306"/>
                <a:alphaOff val="0"/>
                <a:satMod val="103000"/>
                <a:lumMod val="102000"/>
                <a:tint val="94000"/>
              </a:schemeClr>
            </a:gs>
            <a:gs pos="50000">
              <a:schemeClr val="accent1">
                <a:tint val="50000"/>
                <a:hueOff val="-2777"/>
                <a:satOff val="95"/>
                <a:lumOff val="-306"/>
                <a:alphaOff val="0"/>
                <a:satMod val="110000"/>
                <a:lumMod val="100000"/>
                <a:shade val="100000"/>
              </a:schemeClr>
            </a:gs>
            <a:gs pos="100000">
              <a:schemeClr val="accent1">
                <a:tint val="50000"/>
                <a:hueOff val="-2777"/>
                <a:satOff val="95"/>
                <a:lumOff val="-306"/>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2741383-482C-4A8C-9734-C342EE6D8222}">
      <dsp:nvSpPr>
        <dsp:cNvPr id="0" name=""/>
        <dsp:cNvSpPr/>
      </dsp:nvSpPr>
      <dsp:spPr>
        <a:xfrm>
          <a:off x="1471219" y="584306"/>
          <a:ext cx="704533" cy="493150"/>
        </a:xfrm>
        <a:prstGeom prst="roundRect">
          <a:avLst>
            <a:gd name="adj" fmla="val 16670"/>
          </a:avLst>
        </a:prstGeom>
        <a:gradFill rotWithShape="0">
          <a:gsLst>
            <a:gs pos="0">
              <a:schemeClr val="accent1">
                <a:shade val="50000"/>
                <a:hueOff val="83565"/>
                <a:satOff val="2239"/>
                <a:lumOff val="9863"/>
                <a:alphaOff val="0"/>
                <a:satMod val="103000"/>
                <a:lumMod val="102000"/>
                <a:tint val="94000"/>
              </a:schemeClr>
            </a:gs>
            <a:gs pos="50000">
              <a:schemeClr val="accent1">
                <a:shade val="50000"/>
                <a:hueOff val="83565"/>
                <a:satOff val="2239"/>
                <a:lumOff val="9863"/>
                <a:alphaOff val="0"/>
                <a:satMod val="110000"/>
                <a:lumMod val="100000"/>
                <a:shade val="100000"/>
              </a:schemeClr>
            </a:gs>
            <a:gs pos="100000">
              <a:schemeClr val="accent1">
                <a:shade val="50000"/>
                <a:hueOff val="83565"/>
                <a:satOff val="2239"/>
                <a:lumOff val="9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kern="1200" dirty="0" smtClean="0"/>
            <a:t>EJES Y OBJETIVOS ESTRATÉGICOS</a:t>
          </a:r>
          <a:endParaRPr lang="es-CO" sz="700" kern="1200" dirty="0"/>
        </a:p>
      </dsp:txBody>
      <dsp:txXfrm>
        <a:off x="1495297" y="608384"/>
        <a:ext cx="656377" cy="444994"/>
      </dsp:txXfrm>
    </dsp:sp>
    <dsp:sp modelId="{26D527F0-F8E2-48D6-BD82-0C184B53EAB7}">
      <dsp:nvSpPr>
        <dsp:cNvPr id="0" name=""/>
        <dsp:cNvSpPr/>
      </dsp:nvSpPr>
      <dsp:spPr>
        <a:xfrm>
          <a:off x="2247123" y="594797"/>
          <a:ext cx="970612" cy="398585"/>
        </a:xfrm>
        <a:prstGeom prst="rect">
          <a:avLst/>
        </a:prstGeom>
        <a:noFill/>
        <a:ln>
          <a:noFill/>
        </a:ln>
        <a:effectLst/>
      </dsp:spPr>
      <dsp:style>
        <a:lnRef idx="0">
          <a:scrgbClr r="0" g="0" b="0"/>
        </a:lnRef>
        <a:fillRef idx="0">
          <a:scrgbClr r="0" g="0" b="0"/>
        </a:fillRef>
        <a:effectRef idx="0">
          <a:scrgbClr r="0" g="0" b="0"/>
        </a:effectRef>
        <a:fontRef idx="minor"/>
      </dsp:style>
    </dsp:sp>
    <dsp:sp modelId="{D4163A0A-1995-422A-987F-A442BDF89320}">
      <dsp:nvSpPr>
        <dsp:cNvPr id="0" name=""/>
        <dsp:cNvSpPr/>
      </dsp:nvSpPr>
      <dsp:spPr>
        <a:xfrm rot="5400000">
          <a:off x="2491592" y="1602209"/>
          <a:ext cx="418515" cy="476464"/>
        </a:xfrm>
        <a:prstGeom prst="bentUpArrow">
          <a:avLst>
            <a:gd name="adj1" fmla="val 32840"/>
            <a:gd name="adj2" fmla="val 25000"/>
            <a:gd name="adj3" fmla="val 35780"/>
          </a:avLst>
        </a:prstGeom>
        <a:gradFill rotWithShape="0">
          <a:gsLst>
            <a:gs pos="0">
              <a:schemeClr val="accent1">
                <a:tint val="50000"/>
                <a:hueOff val="-5554"/>
                <a:satOff val="191"/>
                <a:lumOff val="-612"/>
                <a:alphaOff val="0"/>
                <a:satMod val="103000"/>
                <a:lumMod val="102000"/>
                <a:tint val="94000"/>
              </a:schemeClr>
            </a:gs>
            <a:gs pos="50000">
              <a:schemeClr val="accent1">
                <a:tint val="50000"/>
                <a:hueOff val="-5554"/>
                <a:satOff val="191"/>
                <a:lumOff val="-612"/>
                <a:alphaOff val="0"/>
                <a:satMod val="110000"/>
                <a:lumMod val="100000"/>
                <a:shade val="100000"/>
              </a:schemeClr>
            </a:gs>
            <a:gs pos="100000">
              <a:schemeClr val="accent1">
                <a:tint val="50000"/>
                <a:hueOff val="-5554"/>
                <a:satOff val="191"/>
                <a:lumOff val="-612"/>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F4C09814-F3EB-4195-A172-49CCC49417AF}">
      <dsp:nvSpPr>
        <dsp:cNvPr id="0" name=""/>
        <dsp:cNvSpPr/>
      </dsp:nvSpPr>
      <dsp:spPr>
        <a:xfrm>
          <a:off x="2380711" y="1138277"/>
          <a:ext cx="704533" cy="493150"/>
        </a:xfrm>
        <a:prstGeom prst="roundRect">
          <a:avLst>
            <a:gd name="adj" fmla="val 16670"/>
          </a:avLst>
        </a:prstGeom>
        <a:gradFill rotWithShape="0">
          <a:gsLst>
            <a:gs pos="0">
              <a:schemeClr val="accent1">
                <a:shade val="50000"/>
                <a:hueOff val="167129"/>
                <a:satOff val="4478"/>
                <a:lumOff val="19726"/>
                <a:alphaOff val="0"/>
                <a:satMod val="103000"/>
                <a:lumMod val="102000"/>
                <a:tint val="94000"/>
              </a:schemeClr>
            </a:gs>
            <a:gs pos="50000">
              <a:schemeClr val="accent1">
                <a:shade val="50000"/>
                <a:hueOff val="167129"/>
                <a:satOff val="4478"/>
                <a:lumOff val="19726"/>
                <a:alphaOff val="0"/>
                <a:satMod val="110000"/>
                <a:lumMod val="100000"/>
                <a:shade val="100000"/>
              </a:schemeClr>
            </a:gs>
            <a:gs pos="100000">
              <a:schemeClr val="accent1">
                <a:shade val="50000"/>
                <a:hueOff val="167129"/>
                <a:satOff val="4478"/>
                <a:lumOff val="19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kern="1200" dirty="0" smtClean="0"/>
            <a:t>ESTRATEGIAS</a:t>
          </a:r>
          <a:endParaRPr lang="es-CO" sz="700" kern="1200" dirty="0"/>
        </a:p>
      </dsp:txBody>
      <dsp:txXfrm>
        <a:off x="2404789" y="1162355"/>
        <a:ext cx="656377" cy="444994"/>
      </dsp:txXfrm>
    </dsp:sp>
    <dsp:sp modelId="{9BC6501A-DD8D-4BA8-BD3C-C32DA7034ACA}">
      <dsp:nvSpPr>
        <dsp:cNvPr id="0" name=""/>
        <dsp:cNvSpPr/>
      </dsp:nvSpPr>
      <dsp:spPr>
        <a:xfrm>
          <a:off x="2534326" y="596894"/>
          <a:ext cx="1089107" cy="39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just" defTabSz="311150">
            <a:lnSpc>
              <a:spcPct val="90000"/>
            </a:lnSpc>
            <a:spcBef>
              <a:spcPct val="0"/>
            </a:spcBef>
            <a:spcAft>
              <a:spcPct val="15000"/>
            </a:spcAft>
            <a:buChar char="••"/>
          </a:pPr>
          <a:r>
            <a:rPr lang="es-CO" sz="700" kern="1200" dirty="0" smtClean="0"/>
            <a:t>¿qué hacer para lograr el objetivo general? </a:t>
          </a:r>
          <a:endParaRPr lang="es-CO" sz="700" kern="1200" dirty="0"/>
        </a:p>
      </dsp:txBody>
      <dsp:txXfrm>
        <a:off x="2534326" y="596894"/>
        <a:ext cx="1089107" cy="398585"/>
      </dsp:txXfrm>
    </dsp:sp>
    <dsp:sp modelId="{365FA16B-F702-4B21-AC8E-3B84C8C38D82}">
      <dsp:nvSpPr>
        <dsp:cNvPr id="0" name=""/>
        <dsp:cNvSpPr/>
      </dsp:nvSpPr>
      <dsp:spPr>
        <a:xfrm rot="5400000">
          <a:off x="3778225" y="2156179"/>
          <a:ext cx="418515" cy="476464"/>
        </a:xfrm>
        <a:prstGeom prst="bentUpArrow">
          <a:avLst>
            <a:gd name="adj1" fmla="val 32840"/>
            <a:gd name="adj2" fmla="val 25000"/>
            <a:gd name="adj3" fmla="val 35780"/>
          </a:avLst>
        </a:prstGeom>
        <a:gradFill rotWithShape="0">
          <a:gsLst>
            <a:gs pos="0">
              <a:schemeClr val="accent1">
                <a:tint val="50000"/>
                <a:hueOff val="-8330"/>
                <a:satOff val="286"/>
                <a:lumOff val="-918"/>
                <a:alphaOff val="0"/>
                <a:satMod val="103000"/>
                <a:lumMod val="102000"/>
                <a:tint val="94000"/>
              </a:schemeClr>
            </a:gs>
            <a:gs pos="50000">
              <a:schemeClr val="accent1">
                <a:tint val="50000"/>
                <a:hueOff val="-8330"/>
                <a:satOff val="286"/>
                <a:lumOff val="-918"/>
                <a:alphaOff val="0"/>
                <a:satMod val="110000"/>
                <a:lumMod val="100000"/>
                <a:shade val="100000"/>
              </a:schemeClr>
            </a:gs>
            <a:gs pos="100000">
              <a:schemeClr val="accent1">
                <a:tint val="50000"/>
                <a:hueOff val="-8330"/>
                <a:satOff val="286"/>
                <a:lumOff val="-918"/>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BCC44860-C527-4AB4-80B1-3F4939F67233}">
      <dsp:nvSpPr>
        <dsp:cNvPr id="0" name=""/>
        <dsp:cNvSpPr/>
      </dsp:nvSpPr>
      <dsp:spPr>
        <a:xfrm>
          <a:off x="3244145" y="1700231"/>
          <a:ext cx="704533" cy="493150"/>
        </a:xfrm>
        <a:prstGeom prst="roundRect">
          <a:avLst>
            <a:gd name="adj" fmla="val 16670"/>
          </a:avLst>
        </a:prstGeom>
        <a:gradFill rotWithShape="0">
          <a:gsLst>
            <a:gs pos="0">
              <a:schemeClr val="accent1">
                <a:shade val="50000"/>
                <a:hueOff val="250694"/>
                <a:satOff val="6716"/>
                <a:lumOff val="29590"/>
                <a:alphaOff val="0"/>
                <a:satMod val="103000"/>
                <a:lumMod val="102000"/>
                <a:tint val="94000"/>
              </a:schemeClr>
            </a:gs>
            <a:gs pos="50000">
              <a:schemeClr val="accent1">
                <a:shade val="50000"/>
                <a:hueOff val="250694"/>
                <a:satOff val="6716"/>
                <a:lumOff val="29590"/>
                <a:alphaOff val="0"/>
                <a:satMod val="110000"/>
                <a:lumMod val="100000"/>
                <a:shade val="100000"/>
              </a:schemeClr>
            </a:gs>
            <a:gs pos="100000">
              <a:schemeClr val="accent1">
                <a:shade val="50000"/>
                <a:hueOff val="250694"/>
                <a:satOff val="6716"/>
                <a:lumOff val="295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kern="1200" dirty="0" smtClean="0"/>
            <a:t>OBJETIVOS ESPECÍCOS/AREA</a:t>
          </a:r>
          <a:endParaRPr lang="es-CO" sz="700" kern="1200" dirty="0"/>
        </a:p>
      </dsp:txBody>
      <dsp:txXfrm>
        <a:off x="3268223" y="1724309"/>
        <a:ext cx="656377" cy="444994"/>
      </dsp:txXfrm>
    </dsp:sp>
    <dsp:sp modelId="{7E963AA4-F535-4111-A649-CF2827D50750}">
      <dsp:nvSpPr>
        <dsp:cNvPr id="0" name=""/>
        <dsp:cNvSpPr/>
      </dsp:nvSpPr>
      <dsp:spPr>
        <a:xfrm>
          <a:off x="4098422" y="1655549"/>
          <a:ext cx="2675759" cy="39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just" defTabSz="311150">
            <a:lnSpc>
              <a:spcPct val="90000"/>
            </a:lnSpc>
            <a:spcBef>
              <a:spcPct val="0"/>
            </a:spcBef>
            <a:spcAft>
              <a:spcPct val="15000"/>
            </a:spcAft>
            <a:buChar char="••"/>
          </a:pPr>
          <a:r>
            <a:rPr lang="es-CO" sz="700" kern="1200" dirty="0" smtClean="0"/>
            <a:t>son los propósitos que permiten que el área contribuya efectivamente al logro del respectivo objetivo estratégico</a:t>
          </a:r>
          <a:endParaRPr lang="es-CO" sz="700" kern="1200" dirty="0"/>
        </a:p>
      </dsp:txBody>
      <dsp:txXfrm>
        <a:off x="4098422" y="1655549"/>
        <a:ext cx="2675759" cy="398585"/>
      </dsp:txXfrm>
    </dsp:sp>
    <dsp:sp modelId="{A424DD7A-11BA-44D2-AAAE-406F4B5699DF}">
      <dsp:nvSpPr>
        <dsp:cNvPr id="0" name=""/>
        <dsp:cNvSpPr/>
      </dsp:nvSpPr>
      <dsp:spPr>
        <a:xfrm rot="5400000">
          <a:off x="4732930" y="2710150"/>
          <a:ext cx="418515" cy="476464"/>
        </a:xfrm>
        <a:prstGeom prst="bentUpArrow">
          <a:avLst>
            <a:gd name="adj1" fmla="val 32840"/>
            <a:gd name="adj2" fmla="val 25000"/>
            <a:gd name="adj3" fmla="val 35780"/>
          </a:avLst>
        </a:prstGeom>
        <a:gradFill rotWithShape="0">
          <a:gsLst>
            <a:gs pos="0">
              <a:schemeClr val="accent1">
                <a:tint val="50000"/>
                <a:hueOff val="-11107"/>
                <a:satOff val="381"/>
                <a:lumOff val="-1225"/>
                <a:alphaOff val="0"/>
                <a:satMod val="103000"/>
                <a:lumMod val="102000"/>
                <a:tint val="94000"/>
              </a:schemeClr>
            </a:gs>
            <a:gs pos="50000">
              <a:schemeClr val="accent1">
                <a:tint val="50000"/>
                <a:hueOff val="-11107"/>
                <a:satOff val="381"/>
                <a:lumOff val="-1225"/>
                <a:alphaOff val="0"/>
                <a:satMod val="110000"/>
                <a:lumMod val="100000"/>
                <a:shade val="100000"/>
              </a:schemeClr>
            </a:gs>
            <a:gs pos="100000">
              <a:schemeClr val="accent1">
                <a:tint val="50000"/>
                <a:hueOff val="-11107"/>
                <a:satOff val="381"/>
                <a:lumOff val="-1225"/>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6EB9760E-6884-4721-B219-E0675EAD6355}">
      <dsp:nvSpPr>
        <dsp:cNvPr id="0" name=""/>
        <dsp:cNvSpPr/>
      </dsp:nvSpPr>
      <dsp:spPr>
        <a:xfrm>
          <a:off x="4317000" y="2264163"/>
          <a:ext cx="704533" cy="493150"/>
        </a:xfrm>
        <a:prstGeom prst="roundRect">
          <a:avLst>
            <a:gd name="adj" fmla="val 16670"/>
          </a:avLst>
        </a:prstGeom>
        <a:gradFill rotWithShape="0">
          <a:gsLst>
            <a:gs pos="0">
              <a:schemeClr val="accent1">
                <a:shade val="50000"/>
                <a:hueOff val="334258"/>
                <a:satOff val="8955"/>
                <a:lumOff val="39453"/>
                <a:alphaOff val="0"/>
                <a:satMod val="103000"/>
                <a:lumMod val="102000"/>
                <a:tint val="94000"/>
              </a:schemeClr>
            </a:gs>
            <a:gs pos="50000">
              <a:schemeClr val="accent1">
                <a:shade val="50000"/>
                <a:hueOff val="334258"/>
                <a:satOff val="8955"/>
                <a:lumOff val="39453"/>
                <a:alphaOff val="0"/>
                <a:satMod val="110000"/>
                <a:lumMod val="100000"/>
                <a:shade val="100000"/>
              </a:schemeClr>
            </a:gs>
            <a:gs pos="100000">
              <a:schemeClr val="accent1">
                <a:shade val="50000"/>
                <a:hueOff val="334258"/>
                <a:satOff val="8955"/>
                <a:lumOff val="3945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kern="1200" dirty="0" smtClean="0"/>
            <a:t>PROGRAMAS</a:t>
          </a:r>
          <a:endParaRPr lang="es-CO" sz="700" kern="1200" dirty="0"/>
        </a:p>
      </dsp:txBody>
      <dsp:txXfrm>
        <a:off x="4341078" y="2288241"/>
        <a:ext cx="656377" cy="444994"/>
      </dsp:txXfrm>
    </dsp:sp>
    <dsp:sp modelId="{D0C615D1-5DB1-4E51-824D-314E036208F8}">
      <dsp:nvSpPr>
        <dsp:cNvPr id="0" name=""/>
        <dsp:cNvSpPr/>
      </dsp:nvSpPr>
      <dsp:spPr>
        <a:xfrm>
          <a:off x="5223946" y="2271332"/>
          <a:ext cx="2766184" cy="39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just" defTabSz="311150">
            <a:lnSpc>
              <a:spcPct val="90000"/>
            </a:lnSpc>
            <a:spcBef>
              <a:spcPct val="0"/>
            </a:spcBef>
            <a:spcAft>
              <a:spcPct val="15000"/>
            </a:spcAft>
            <a:buChar char="••"/>
          </a:pPr>
          <a:r>
            <a:rPr lang="es-CO" sz="700" kern="1200" dirty="0" smtClean="0"/>
            <a:t>Un programa es una unidad lógica de acciones dirigidas al logro de los propósitos establecidos en los objetivos específicos o sectoriales. Es decir, según el alcance de los objetivos sectoriales, se generan uno o más programas.</a:t>
          </a:r>
          <a:endParaRPr lang="es-CO" sz="700" kern="1200" dirty="0"/>
        </a:p>
      </dsp:txBody>
      <dsp:txXfrm>
        <a:off x="5223946" y="2271332"/>
        <a:ext cx="2766184" cy="398585"/>
      </dsp:txXfrm>
    </dsp:sp>
    <dsp:sp modelId="{43BD40D2-8539-447E-AFA9-335DBBCA65B7}">
      <dsp:nvSpPr>
        <dsp:cNvPr id="0" name=""/>
        <dsp:cNvSpPr/>
      </dsp:nvSpPr>
      <dsp:spPr>
        <a:xfrm rot="5400000">
          <a:off x="5369440" y="3264120"/>
          <a:ext cx="418515" cy="476464"/>
        </a:xfrm>
        <a:prstGeom prst="bentUpArrow">
          <a:avLst>
            <a:gd name="adj1" fmla="val 32840"/>
            <a:gd name="adj2" fmla="val 25000"/>
            <a:gd name="adj3" fmla="val 35780"/>
          </a:avLst>
        </a:prstGeom>
        <a:gradFill rotWithShape="0">
          <a:gsLst>
            <a:gs pos="0">
              <a:schemeClr val="accent1">
                <a:tint val="50000"/>
                <a:hueOff val="-13884"/>
                <a:satOff val="477"/>
                <a:lumOff val="-1531"/>
                <a:alphaOff val="0"/>
                <a:satMod val="103000"/>
                <a:lumMod val="102000"/>
                <a:tint val="94000"/>
              </a:schemeClr>
            </a:gs>
            <a:gs pos="50000">
              <a:schemeClr val="accent1">
                <a:tint val="50000"/>
                <a:hueOff val="-13884"/>
                <a:satOff val="477"/>
                <a:lumOff val="-1531"/>
                <a:alphaOff val="0"/>
                <a:satMod val="110000"/>
                <a:lumMod val="100000"/>
                <a:shade val="100000"/>
              </a:schemeClr>
            </a:gs>
            <a:gs pos="100000">
              <a:schemeClr val="accent1">
                <a:tint val="50000"/>
                <a:hueOff val="-13884"/>
                <a:satOff val="477"/>
                <a:lumOff val="-1531"/>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425AC5D2-ECFC-4E8B-929D-013C2EA73AB4}">
      <dsp:nvSpPr>
        <dsp:cNvPr id="0" name=""/>
        <dsp:cNvSpPr/>
      </dsp:nvSpPr>
      <dsp:spPr>
        <a:xfrm>
          <a:off x="5264026" y="2913420"/>
          <a:ext cx="704533" cy="493150"/>
        </a:xfrm>
        <a:prstGeom prst="roundRect">
          <a:avLst>
            <a:gd name="adj" fmla="val 16670"/>
          </a:avLst>
        </a:prstGeom>
        <a:gradFill rotWithShape="0">
          <a:gsLst>
            <a:gs pos="0">
              <a:schemeClr val="accent1">
                <a:shade val="50000"/>
                <a:hueOff val="250694"/>
                <a:satOff val="6716"/>
                <a:lumOff val="29590"/>
                <a:alphaOff val="0"/>
                <a:satMod val="103000"/>
                <a:lumMod val="102000"/>
                <a:tint val="94000"/>
              </a:schemeClr>
            </a:gs>
            <a:gs pos="50000">
              <a:schemeClr val="accent1">
                <a:shade val="50000"/>
                <a:hueOff val="250694"/>
                <a:satOff val="6716"/>
                <a:lumOff val="29590"/>
                <a:alphaOff val="0"/>
                <a:satMod val="110000"/>
                <a:lumMod val="100000"/>
                <a:shade val="100000"/>
              </a:schemeClr>
            </a:gs>
            <a:gs pos="100000">
              <a:schemeClr val="accent1">
                <a:shade val="50000"/>
                <a:hueOff val="250694"/>
                <a:satOff val="6716"/>
                <a:lumOff val="2959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kern="1200" dirty="0" smtClean="0"/>
            <a:t>PROYECTOS</a:t>
          </a:r>
          <a:endParaRPr lang="es-CO" sz="700" kern="1200" dirty="0"/>
        </a:p>
      </dsp:txBody>
      <dsp:txXfrm>
        <a:off x="5288104" y="2937498"/>
        <a:ext cx="656377" cy="444994"/>
      </dsp:txXfrm>
    </dsp:sp>
    <dsp:sp modelId="{901744BF-7D8D-4158-8B53-034EBE905271}">
      <dsp:nvSpPr>
        <dsp:cNvPr id="0" name=""/>
        <dsp:cNvSpPr/>
      </dsp:nvSpPr>
      <dsp:spPr>
        <a:xfrm>
          <a:off x="5974208" y="2865166"/>
          <a:ext cx="2220222" cy="398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ctr" anchorCtr="0">
          <a:noAutofit/>
        </a:bodyPr>
        <a:lstStyle/>
        <a:p>
          <a:pPr marL="57150" lvl="1" indent="-57150" algn="l" defTabSz="311150">
            <a:lnSpc>
              <a:spcPct val="90000"/>
            </a:lnSpc>
            <a:spcBef>
              <a:spcPct val="0"/>
            </a:spcBef>
            <a:spcAft>
              <a:spcPct val="15000"/>
            </a:spcAft>
            <a:buChar char="••"/>
          </a:pPr>
          <a:r>
            <a:rPr lang="es-CO" sz="700" kern="1200" dirty="0" smtClean="0"/>
            <a:t>Un proyecto es un conjunto de actividades por realizar en un tiempo determinado con una combinación de recursos humanos, físicos, financieros y con costos definidos orientados a producir un cambio en la entidad territorial, a través de las metas de producto.</a:t>
          </a:r>
          <a:endParaRPr lang="es-CO" sz="700" kern="1200" dirty="0"/>
        </a:p>
      </dsp:txBody>
      <dsp:txXfrm>
        <a:off x="5974208" y="2865166"/>
        <a:ext cx="2220222" cy="398585"/>
      </dsp:txXfrm>
    </dsp:sp>
    <dsp:sp modelId="{5DCCCAA8-A35F-43EE-A23C-1FE86A508CDD}">
      <dsp:nvSpPr>
        <dsp:cNvPr id="0" name=""/>
        <dsp:cNvSpPr/>
      </dsp:nvSpPr>
      <dsp:spPr>
        <a:xfrm rot="5400000">
          <a:off x="6129559" y="3818091"/>
          <a:ext cx="418515" cy="476464"/>
        </a:xfrm>
        <a:prstGeom prst="bentUpArrow">
          <a:avLst>
            <a:gd name="adj1" fmla="val 32840"/>
            <a:gd name="adj2" fmla="val 25000"/>
            <a:gd name="adj3" fmla="val 35780"/>
          </a:avLst>
        </a:prstGeom>
        <a:gradFill rotWithShape="0">
          <a:gsLst>
            <a:gs pos="0">
              <a:schemeClr val="accent1">
                <a:tint val="50000"/>
                <a:hueOff val="-16661"/>
                <a:satOff val="572"/>
                <a:lumOff val="-1837"/>
                <a:alphaOff val="0"/>
                <a:satMod val="103000"/>
                <a:lumMod val="102000"/>
                <a:tint val="94000"/>
              </a:schemeClr>
            </a:gs>
            <a:gs pos="50000">
              <a:schemeClr val="accent1">
                <a:tint val="50000"/>
                <a:hueOff val="-16661"/>
                <a:satOff val="572"/>
                <a:lumOff val="-1837"/>
                <a:alphaOff val="0"/>
                <a:satMod val="110000"/>
                <a:lumMod val="100000"/>
                <a:shade val="100000"/>
              </a:schemeClr>
            </a:gs>
            <a:gs pos="100000">
              <a:schemeClr val="accent1">
                <a:tint val="50000"/>
                <a:hueOff val="-16661"/>
                <a:satOff val="572"/>
                <a:lumOff val="-1837"/>
                <a:alphaOff val="0"/>
                <a:lumMod val="99000"/>
                <a:satMod val="120000"/>
                <a:shade val="78000"/>
              </a:schemeClr>
            </a:gs>
          </a:gsLst>
          <a:lin ang="5400000" scaled="0"/>
        </a:gradFill>
        <a:ln>
          <a:noFill/>
        </a:ln>
        <a:effectLst/>
        <a:scene3d>
          <a:camera prst="orthographicFront"/>
          <a:lightRig rig="flat" dir="t"/>
        </a:scene3d>
        <a:sp3d prstMaterial="plastic">
          <a:bevelT w="88900" h="88900"/>
          <a:bevelB w="88900" h="31750" prst="angle"/>
        </a:sp3d>
      </dsp:spPr>
      <dsp:style>
        <a:lnRef idx="0">
          <a:scrgbClr r="0" g="0" b="0"/>
        </a:lnRef>
        <a:fillRef idx="3">
          <a:scrgbClr r="0" g="0" b="0"/>
        </a:fillRef>
        <a:effectRef idx="2">
          <a:scrgbClr r="0" g="0" b="0"/>
        </a:effectRef>
        <a:fontRef idx="minor"/>
      </dsp:style>
    </dsp:sp>
    <dsp:sp modelId="{7BCD1E92-04C8-4E25-9713-6C2E4871C7DC}">
      <dsp:nvSpPr>
        <dsp:cNvPr id="0" name=""/>
        <dsp:cNvSpPr/>
      </dsp:nvSpPr>
      <dsp:spPr>
        <a:xfrm>
          <a:off x="6162227" y="3461823"/>
          <a:ext cx="704533" cy="493150"/>
        </a:xfrm>
        <a:prstGeom prst="roundRect">
          <a:avLst>
            <a:gd name="adj" fmla="val 16670"/>
          </a:avLst>
        </a:prstGeom>
        <a:gradFill rotWithShape="0">
          <a:gsLst>
            <a:gs pos="0">
              <a:schemeClr val="accent1">
                <a:shade val="50000"/>
                <a:hueOff val="167129"/>
                <a:satOff val="4478"/>
                <a:lumOff val="19726"/>
                <a:alphaOff val="0"/>
                <a:satMod val="103000"/>
                <a:lumMod val="102000"/>
                <a:tint val="94000"/>
              </a:schemeClr>
            </a:gs>
            <a:gs pos="50000">
              <a:schemeClr val="accent1">
                <a:shade val="50000"/>
                <a:hueOff val="167129"/>
                <a:satOff val="4478"/>
                <a:lumOff val="19726"/>
                <a:alphaOff val="0"/>
                <a:satMod val="110000"/>
                <a:lumMod val="100000"/>
                <a:shade val="100000"/>
              </a:schemeClr>
            </a:gs>
            <a:gs pos="100000">
              <a:schemeClr val="accent1">
                <a:shade val="50000"/>
                <a:hueOff val="167129"/>
                <a:satOff val="4478"/>
                <a:lumOff val="1972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ctr" defTabSz="311150">
            <a:lnSpc>
              <a:spcPct val="90000"/>
            </a:lnSpc>
            <a:spcBef>
              <a:spcPct val="0"/>
            </a:spcBef>
            <a:spcAft>
              <a:spcPct val="35000"/>
            </a:spcAft>
          </a:pPr>
          <a:r>
            <a:rPr lang="es-CO" sz="700" kern="1200" dirty="0"/>
            <a:t>POA</a:t>
          </a:r>
        </a:p>
      </dsp:txBody>
      <dsp:txXfrm>
        <a:off x="6186305" y="3485901"/>
        <a:ext cx="656377" cy="444994"/>
      </dsp:txXfrm>
    </dsp:sp>
    <dsp:sp modelId="{E453ED43-2BDC-4303-8F2D-462BD75926D7}">
      <dsp:nvSpPr>
        <dsp:cNvPr id="0" name=""/>
        <dsp:cNvSpPr/>
      </dsp:nvSpPr>
      <dsp:spPr>
        <a:xfrm>
          <a:off x="6723211" y="3401192"/>
          <a:ext cx="512410" cy="398585"/>
        </a:xfrm>
        <a:prstGeom prst="rect">
          <a:avLst/>
        </a:prstGeom>
        <a:noFill/>
        <a:ln>
          <a:noFill/>
        </a:ln>
        <a:effectLst/>
      </dsp:spPr>
      <dsp:style>
        <a:lnRef idx="0">
          <a:scrgbClr r="0" g="0" b="0"/>
        </a:lnRef>
        <a:fillRef idx="0">
          <a:scrgbClr r="0" g="0" b="0"/>
        </a:fillRef>
        <a:effectRef idx="0">
          <a:scrgbClr r="0" g="0" b="0"/>
        </a:effectRef>
        <a:fontRef idx="minor"/>
      </dsp:style>
    </dsp:sp>
    <dsp:sp modelId="{90F5C0C2-38B8-4CC3-A1B5-8A3D9CCB39D0}">
      <dsp:nvSpPr>
        <dsp:cNvPr id="0" name=""/>
        <dsp:cNvSpPr/>
      </dsp:nvSpPr>
      <dsp:spPr>
        <a:xfrm>
          <a:off x="7044805" y="3938465"/>
          <a:ext cx="704533" cy="493150"/>
        </a:xfrm>
        <a:prstGeom prst="roundRect">
          <a:avLst>
            <a:gd name="adj" fmla="val 16670"/>
          </a:avLst>
        </a:prstGeom>
        <a:gradFill rotWithShape="0">
          <a:gsLst>
            <a:gs pos="0">
              <a:schemeClr val="accent1">
                <a:shade val="50000"/>
                <a:hueOff val="83565"/>
                <a:satOff val="2239"/>
                <a:lumOff val="9863"/>
                <a:alphaOff val="0"/>
                <a:satMod val="103000"/>
                <a:lumMod val="102000"/>
                <a:tint val="94000"/>
              </a:schemeClr>
            </a:gs>
            <a:gs pos="50000">
              <a:schemeClr val="accent1">
                <a:shade val="50000"/>
                <a:hueOff val="83565"/>
                <a:satOff val="2239"/>
                <a:lumOff val="9863"/>
                <a:alphaOff val="0"/>
                <a:satMod val="110000"/>
                <a:lumMod val="100000"/>
                <a:shade val="100000"/>
              </a:schemeClr>
            </a:gs>
            <a:gs pos="100000">
              <a:schemeClr val="accent1">
                <a:shade val="50000"/>
                <a:hueOff val="83565"/>
                <a:satOff val="2239"/>
                <a:lumOff val="986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6670" tIns="26670" rIns="26670" bIns="26670" numCol="1" spcCol="1270" anchor="ctr" anchorCtr="0">
          <a:noAutofit/>
        </a:bodyPr>
        <a:lstStyle/>
        <a:p>
          <a:pPr lvl="0" algn="just" defTabSz="311150">
            <a:lnSpc>
              <a:spcPct val="90000"/>
            </a:lnSpc>
            <a:spcBef>
              <a:spcPct val="0"/>
            </a:spcBef>
            <a:spcAft>
              <a:spcPct val="35000"/>
            </a:spcAft>
          </a:pPr>
          <a:r>
            <a:rPr lang="es-CO" sz="700" kern="1200" dirty="0"/>
            <a:t>PRESUPUESTO</a:t>
          </a:r>
        </a:p>
      </dsp:txBody>
      <dsp:txXfrm>
        <a:off x="7068883" y="3962543"/>
        <a:ext cx="656377" cy="4449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A5445E-7D46-40F8-A48E-D189ECD0A882}">
      <dsp:nvSpPr>
        <dsp:cNvPr id="0" name=""/>
        <dsp:cNvSpPr/>
      </dsp:nvSpPr>
      <dsp:spPr>
        <a:xfrm>
          <a:off x="0" y="0"/>
          <a:ext cx="2864348" cy="498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CO" sz="900" kern="1200" dirty="0" smtClean="0"/>
            <a:t>PERSPECTIVA SERVICIOS</a:t>
          </a:r>
          <a:endParaRPr lang="es-CO" sz="900" kern="1200" dirty="0"/>
        </a:p>
      </dsp:txBody>
      <dsp:txXfrm>
        <a:off x="14604" y="14604"/>
        <a:ext cx="2284181" cy="469397"/>
      </dsp:txXfrm>
    </dsp:sp>
    <dsp:sp modelId="{4A382A1C-B72B-4EDF-AF67-27E01CBA266F}">
      <dsp:nvSpPr>
        <dsp:cNvPr id="0" name=""/>
        <dsp:cNvSpPr/>
      </dsp:nvSpPr>
      <dsp:spPr>
        <a:xfrm>
          <a:off x="239889" y="589260"/>
          <a:ext cx="2864348" cy="498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CO" sz="900" kern="1200" dirty="0" smtClean="0"/>
            <a:t>PERSPECTIVA PROCESOS INTERNOS</a:t>
          </a:r>
          <a:endParaRPr lang="es-CO" sz="900" kern="1200" dirty="0"/>
        </a:p>
      </dsp:txBody>
      <dsp:txXfrm>
        <a:off x="254493" y="603864"/>
        <a:ext cx="2271157" cy="469397"/>
      </dsp:txXfrm>
    </dsp:sp>
    <dsp:sp modelId="{277C40AE-4C20-4492-89E2-0A7639953DE0}">
      <dsp:nvSpPr>
        <dsp:cNvPr id="0" name=""/>
        <dsp:cNvSpPr/>
      </dsp:nvSpPr>
      <dsp:spPr>
        <a:xfrm>
          <a:off x="476197" y="1178521"/>
          <a:ext cx="2864348" cy="498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CO" sz="900" kern="1200" dirty="0" smtClean="0"/>
            <a:t>PERSPECTIVA FINANCIERA</a:t>
          </a:r>
          <a:endParaRPr lang="es-CO" sz="900" kern="1200" dirty="0"/>
        </a:p>
      </dsp:txBody>
      <dsp:txXfrm>
        <a:off x="490801" y="1193125"/>
        <a:ext cx="2274737" cy="469397"/>
      </dsp:txXfrm>
    </dsp:sp>
    <dsp:sp modelId="{58DB0208-9268-46B5-8A8E-AE0C7103D8A2}">
      <dsp:nvSpPr>
        <dsp:cNvPr id="0" name=""/>
        <dsp:cNvSpPr/>
      </dsp:nvSpPr>
      <dsp:spPr>
        <a:xfrm>
          <a:off x="716086" y="1767781"/>
          <a:ext cx="2864348" cy="4986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l" defTabSz="400050">
            <a:lnSpc>
              <a:spcPct val="90000"/>
            </a:lnSpc>
            <a:spcBef>
              <a:spcPct val="0"/>
            </a:spcBef>
            <a:spcAft>
              <a:spcPct val="35000"/>
            </a:spcAft>
          </a:pPr>
          <a:r>
            <a:rPr lang="es-CO" sz="900" kern="1200" dirty="0" smtClean="0"/>
            <a:t>PERSPECTIVA SISTEMA DE INFORMACION CRECIMIENTO DEL RRHH TECNOLOGIA E INFORMACION</a:t>
          </a:r>
          <a:endParaRPr lang="es-CO" sz="900" kern="1200" dirty="0"/>
        </a:p>
      </dsp:txBody>
      <dsp:txXfrm>
        <a:off x="730690" y="1782385"/>
        <a:ext cx="2271157" cy="469397"/>
      </dsp:txXfrm>
    </dsp:sp>
    <dsp:sp modelId="{DED384A5-88CF-49FB-8BC6-3D1754ED0A50}">
      <dsp:nvSpPr>
        <dsp:cNvPr id="0" name=""/>
        <dsp:cNvSpPr/>
      </dsp:nvSpPr>
      <dsp:spPr>
        <a:xfrm>
          <a:off x="2540254" y="381886"/>
          <a:ext cx="324093" cy="324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CO" sz="1400" kern="1200"/>
        </a:p>
      </dsp:txBody>
      <dsp:txXfrm>
        <a:off x="2613175" y="381886"/>
        <a:ext cx="178251" cy="243880"/>
      </dsp:txXfrm>
    </dsp:sp>
    <dsp:sp modelId="{FB5CC631-7AD9-4B68-8A23-0B51FA5EEDE7}">
      <dsp:nvSpPr>
        <dsp:cNvPr id="0" name=""/>
        <dsp:cNvSpPr/>
      </dsp:nvSpPr>
      <dsp:spPr>
        <a:xfrm>
          <a:off x="2780143" y="971146"/>
          <a:ext cx="324093" cy="324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CO" sz="1400" kern="1200"/>
        </a:p>
      </dsp:txBody>
      <dsp:txXfrm>
        <a:off x="2853064" y="971146"/>
        <a:ext cx="178251" cy="243880"/>
      </dsp:txXfrm>
    </dsp:sp>
    <dsp:sp modelId="{5FF61719-81F7-4F6E-9AC3-A27CED28070D}">
      <dsp:nvSpPr>
        <dsp:cNvPr id="0" name=""/>
        <dsp:cNvSpPr/>
      </dsp:nvSpPr>
      <dsp:spPr>
        <a:xfrm>
          <a:off x="3016452" y="1560407"/>
          <a:ext cx="324093" cy="324093"/>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endParaRPr lang="es-CO" sz="1400" kern="1200"/>
        </a:p>
      </dsp:txBody>
      <dsp:txXfrm>
        <a:off x="3089373" y="1560407"/>
        <a:ext cx="178251" cy="243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03BC6-3A80-41AB-9A71-8E98B4C27DD7}">
      <dsp:nvSpPr>
        <dsp:cNvPr id="0" name=""/>
        <dsp:cNvSpPr/>
      </dsp:nvSpPr>
      <dsp:spPr>
        <a:xfrm>
          <a:off x="2425" y="1546849"/>
          <a:ext cx="1524797" cy="1257638"/>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just" defTabSz="311150">
            <a:lnSpc>
              <a:spcPct val="90000"/>
            </a:lnSpc>
            <a:spcBef>
              <a:spcPct val="0"/>
            </a:spcBef>
            <a:spcAft>
              <a:spcPct val="15000"/>
            </a:spcAft>
            <a:buChar char="••"/>
          </a:pPr>
          <a:r>
            <a:rPr lang="es-CO" sz="700" kern="1200"/>
            <a:t>OBJETIVO ESTRATÉGICO 3 EJE: MOVILIDAD SOCIAL OBJETIVO 2</a:t>
          </a:r>
        </a:p>
      </dsp:txBody>
      <dsp:txXfrm>
        <a:off x="31367" y="1575791"/>
        <a:ext cx="1466913" cy="930260"/>
      </dsp:txXfrm>
    </dsp:sp>
    <dsp:sp modelId="{DC872A68-D76E-46D6-B53A-709E90582E42}">
      <dsp:nvSpPr>
        <dsp:cNvPr id="0" name=""/>
        <dsp:cNvSpPr/>
      </dsp:nvSpPr>
      <dsp:spPr>
        <a:xfrm>
          <a:off x="866566" y="1870209"/>
          <a:ext cx="1649494" cy="1649494"/>
        </a:xfrm>
        <a:prstGeom prst="leftCircularArrow">
          <a:avLst>
            <a:gd name="adj1" fmla="val 2961"/>
            <a:gd name="adj2" fmla="val 362763"/>
            <a:gd name="adj3" fmla="val 2149119"/>
            <a:gd name="adj4" fmla="val 9035334"/>
            <a:gd name="adj5" fmla="val 3455"/>
          </a:avLst>
        </a:prstGeom>
        <a:solidFill>
          <a:schemeClr val="accent5">
            <a:hueOff val="0"/>
            <a:satOff val="0"/>
            <a:lumOff val="0"/>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426A0118-2CAF-4D43-AA80-9CDF97386BDE}">
      <dsp:nvSpPr>
        <dsp:cNvPr id="0" name=""/>
        <dsp:cNvSpPr/>
      </dsp:nvSpPr>
      <dsp:spPr>
        <a:xfrm>
          <a:off x="341268" y="2534994"/>
          <a:ext cx="1355375" cy="538987"/>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just" defTabSz="266700">
            <a:lnSpc>
              <a:spcPct val="90000"/>
            </a:lnSpc>
            <a:spcBef>
              <a:spcPct val="0"/>
            </a:spcBef>
            <a:spcAft>
              <a:spcPct val="35000"/>
            </a:spcAft>
          </a:pPr>
          <a:r>
            <a:rPr lang="es-CO" sz="600" kern="1200"/>
            <a:t>PLAN NACIOAL DE DESARROLLO: TODOS POR UN NUEVO PAÍS</a:t>
          </a:r>
        </a:p>
      </dsp:txBody>
      <dsp:txXfrm>
        <a:off x="357054" y="2550780"/>
        <a:ext cx="1323803" cy="507415"/>
      </dsp:txXfrm>
    </dsp:sp>
    <dsp:sp modelId="{76BDA821-F8B6-4B5E-8E18-4EBE18BB3E6E}">
      <dsp:nvSpPr>
        <dsp:cNvPr id="0" name=""/>
        <dsp:cNvSpPr/>
      </dsp:nvSpPr>
      <dsp:spPr>
        <a:xfrm>
          <a:off x="1929240" y="1250424"/>
          <a:ext cx="1524797" cy="1850489"/>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2451115"/>
              <a:satOff val="-3409"/>
              <a:lumOff val="-1307"/>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just" defTabSz="311150">
            <a:lnSpc>
              <a:spcPct val="90000"/>
            </a:lnSpc>
            <a:spcBef>
              <a:spcPct val="0"/>
            </a:spcBef>
            <a:spcAft>
              <a:spcPct val="15000"/>
            </a:spcAft>
            <a:buChar char="••"/>
          </a:pPr>
          <a:r>
            <a:rPr lang="es-CO" sz="700" kern="1200"/>
            <a:t>EJE ESTRATÉGICO 3: INVERSIÓN SOCIAL RESPONSABLE PROGRAMA: ATLÁNTICO LÍDER EN SALUD Y PREVENCIÓN CON ENFOQUE ETNICO DIFERENCIAL</a:t>
          </a:r>
        </a:p>
      </dsp:txBody>
      <dsp:txXfrm>
        <a:off x="1971825" y="1689542"/>
        <a:ext cx="1439627" cy="1368786"/>
      </dsp:txXfrm>
    </dsp:sp>
    <dsp:sp modelId="{920ADA7A-EC0C-4ABC-866F-B4A014648A81}">
      <dsp:nvSpPr>
        <dsp:cNvPr id="0" name=""/>
        <dsp:cNvSpPr/>
      </dsp:nvSpPr>
      <dsp:spPr>
        <a:xfrm>
          <a:off x="2687860" y="611299"/>
          <a:ext cx="2001973" cy="2001973"/>
        </a:xfrm>
        <a:prstGeom prst="circularArrow">
          <a:avLst>
            <a:gd name="adj1" fmla="val 2440"/>
            <a:gd name="adj2" fmla="val 295282"/>
            <a:gd name="adj3" fmla="val 20057239"/>
            <a:gd name="adj4" fmla="val 13103543"/>
            <a:gd name="adj5" fmla="val 2846"/>
          </a:avLst>
        </a:prstGeom>
        <a:solidFill>
          <a:schemeClr val="accent5">
            <a:hueOff val="-3676673"/>
            <a:satOff val="-5114"/>
            <a:lumOff val="-1961"/>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7C57CAA0-CB77-4F6D-8A69-EBDE9701854E}">
      <dsp:nvSpPr>
        <dsp:cNvPr id="0" name=""/>
        <dsp:cNvSpPr/>
      </dsp:nvSpPr>
      <dsp:spPr>
        <a:xfrm>
          <a:off x="2268083" y="1023492"/>
          <a:ext cx="1355375" cy="538987"/>
        </a:xfrm>
        <a:prstGeom prst="roundRect">
          <a:avLst>
            <a:gd name="adj" fmla="val 10000"/>
          </a:avLst>
        </a:prstGeom>
        <a:solidFill>
          <a:schemeClr val="accent5">
            <a:hueOff val="-2451115"/>
            <a:satOff val="-3409"/>
            <a:lumOff val="-1307"/>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just" defTabSz="266700">
            <a:lnSpc>
              <a:spcPct val="90000"/>
            </a:lnSpc>
            <a:spcBef>
              <a:spcPct val="0"/>
            </a:spcBef>
            <a:spcAft>
              <a:spcPct val="35000"/>
            </a:spcAft>
          </a:pPr>
          <a:r>
            <a:rPr lang="es-CO" sz="600" kern="1200"/>
            <a:t>PLAN DE DESARROLLO DPTAL: ATLÁNTICO LÍDER 2016 - 2020</a:t>
          </a:r>
        </a:p>
      </dsp:txBody>
      <dsp:txXfrm>
        <a:off x="2283869" y="1039278"/>
        <a:ext cx="1323803" cy="507415"/>
      </dsp:txXfrm>
    </dsp:sp>
    <dsp:sp modelId="{FFA33832-0F90-4176-AC2F-03E313485B73}">
      <dsp:nvSpPr>
        <dsp:cNvPr id="0" name=""/>
        <dsp:cNvSpPr/>
      </dsp:nvSpPr>
      <dsp:spPr>
        <a:xfrm>
          <a:off x="3841096" y="1324139"/>
          <a:ext cx="1790065" cy="1706263"/>
        </a:xfrm>
        <a:prstGeom prst="roundRect">
          <a:avLst>
            <a:gd name="adj" fmla="val 10000"/>
          </a:avLst>
        </a:prstGeom>
        <a:solidFill>
          <a:schemeClr val="lt1">
            <a:alpha val="90000"/>
            <a:hueOff val="0"/>
            <a:satOff val="0"/>
            <a:lumOff val="0"/>
            <a:alphaOff val="0"/>
          </a:schemeClr>
        </a:solidFill>
        <a:ln w="6350" cap="flat" cmpd="sng" algn="ctr">
          <a:solidFill>
            <a:schemeClr val="accent5">
              <a:hueOff val="-4902231"/>
              <a:satOff val="-6819"/>
              <a:lumOff val="-2615"/>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57150" lvl="1" indent="-57150" algn="just" defTabSz="311150">
            <a:lnSpc>
              <a:spcPct val="90000"/>
            </a:lnSpc>
            <a:spcBef>
              <a:spcPct val="0"/>
            </a:spcBef>
            <a:spcAft>
              <a:spcPct val="15000"/>
            </a:spcAft>
            <a:buChar char="••"/>
          </a:pPr>
          <a:r>
            <a:rPr lang="es-CO" sz="700" kern="1200"/>
            <a:t>ESTRATEGIA DESARROLLO SOCIAL PARA LA CONFIANZA Y LA PAZ, Programa 2. Desarrollo Institucional integral, para la mejor gestión de los servicios sociales y planeación del desarrollo de la población vulnerable con enfoque diferencial</a:t>
          </a:r>
          <a:r>
            <a:rPr lang="es-CO" sz="600" kern="1200"/>
            <a:t>.</a:t>
          </a:r>
          <a:endParaRPr lang="es-CO" sz="700" kern="1200"/>
        </a:p>
      </dsp:txBody>
      <dsp:txXfrm>
        <a:off x="3880362" y="1363405"/>
        <a:ext cx="1711533" cy="1262103"/>
      </dsp:txXfrm>
    </dsp:sp>
    <dsp:sp modelId="{AE0D3703-AFE4-407C-A1C6-9671B195598D}">
      <dsp:nvSpPr>
        <dsp:cNvPr id="0" name=""/>
        <dsp:cNvSpPr/>
      </dsp:nvSpPr>
      <dsp:spPr>
        <a:xfrm>
          <a:off x="5061302" y="1929123"/>
          <a:ext cx="1604843" cy="1604843"/>
        </a:xfrm>
        <a:prstGeom prst="leftCircularArrow">
          <a:avLst>
            <a:gd name="adj1" fmla="val 3044"/>
            <a:gd name="adj2" fmla="val 373579"/>
            <a:gd name="adj3" fmla="val 2400874"/>
            <a:gd name="adj4" fmla="val 9276273"/>
            <a:gd name="adj5" fmla="val 3551"/>
          </a:avLst>
        </a:prstGeom>
        <a:solidFill>
          <a:schemeClr val="accent5">
            <a:hueOff val="-7353345"/>
            <a:satOff val="-10228"/>
            <a:lumOff val="-3922"/>
            <a:alphaOff val="0"/>
          </a:schemeClr>
        </a:solidFill>
        <a:ln>
          <a:noFill/>
        </a:ln>
        <a:effectLst/>
        <a:scene3d>
          <a:camera prst="orthographicFront"/>
          <a:lightRig rig="chilly" dir="t"/>
        </a:scene3d>
        <a:sp3d z="-70000" extrusionH="1700" prstMaterial="translucentPowder">
          <a:bevelT w="25400" h="6350" prst="softRound"/>
          <a:bevelB w="0" h="0" prst="convex"/>
        </a:sp3d>
      </dsp:spPr>
      <dsp:style>
        <a:lnRef idx="0">
          <a:scrgbClr r="0" g="0" b="0"/>
        </a:lnRef>
        <a:fillRef idx="1">
          <a:scrgbClr r="0" g="0" b="0"/>
        </a:fillRef>
        <a:effectRef idx="0">
          <a:scrgbClr r="0" g="0" b="0"/>
        </a:effectRef>
        <a:fontRef idx="minor">
          <a:schemeClr val="lt1"/>
        </a:fontRef>
      </dsp:style>
    </dsp:sp>
    <dsp:sp modelId="{1A74F522-1171-4E8E-80F3-DFD1D0D4506A}">
      <dsp:nvSpPr>
        <dsp:cNvPr id="0" name=""/>
        <dsp:cNvSpPr/>
      </dsp:nvSpPr>
      <dsp:spPr>
        <a:xfrm>
          <a:off x="4369848" y="2917386"/>
          <a:ext cx="1355375" cy="538987"/>
        </a:xfrm>
        <a:prstGeom prst="roundRect">
          <a:avLst>
            <a:gd name="adj" fmla="val 10000"/>
          </a:avLst>
        </a:prstGeom>
        <a:solidFill>
          <a:schemeClr val="accent5">
            <a:hueOff val="-4902231"/>
            <a:satOff val="-6819"/>
            <a:lumOff val="-26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just" defTabSz="266700">
            <a:lnSpc>
              <a:spcPct val="90000"/>
            </a:lnSpc>
            <a:spcBef>
              <a:spcPct val="0"/>
            </a:spcBef>
            <a:spcAft>
              <a:spcPct val="35000"/>
            </a:spcAft>
          </a:pPr>
          <a:r>
            <a:rPr lang="es-CO" sz="600" kern="1200" dirty="0"/>
            <a:t>PLAN DE DESARROLLO </a:t>
          </a:r>
          <a:r>
            <a:rPr lang="es-CO" sz="600" kern="1200" dirty="0" smtClean="0"/>
            <a:t>MUNICIPAL: SOLEDAD CONFIABLE</a:t>
          </a:r>
          <a:endParaRPr lang="es-CO" sz="600" kern="1200" dirty="0"/>
        </a:p>
      </dsp:txBody>
      <dsp:txXfrm>
        <a:off x="4385634" y="2933172"/>
        <a:ext cx="1323803" cy="507415"/>
      </dsp:txXfrm>
    </dsp:sp>
    <dsp:sp modelId="{E65A3743-660D-492E-9733-024AF17EE5FC}">
      <dsp:nvSpPr>
        <dsp:cNvPr id="0" name=""/>
        <dsp:cNvSpPr/>
      </dsp:nvSpPr>
      <dsp:spPr>
        <a:xfrm>
          <a:off x="6445828" y="2552642"/>
          <a:ext cx="464148" cy="216477"/>
        </a:xfrm>
        <a:prstGeom prst="roundRect">
          <a:avLst>
            <a:gd name="adj" fmla="val 10000"/>
          </a:avLst>
        </a:prstGeom>
        <a:noFill/>
        <a:ln w="6350" cap="flat" cmpd="sng" algn="ctr">
          <a:no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B12B39CD-6176-4202-9E5F-15CEB290CC44}">
      <dsp:nvSpPr>
        <dsp:cNvPr id="0" name=""/>
        <dsp:cNvSpPr/>
      </dsp:nvSpPr>
      <dsp:spPr>
        <a:xfrm>
          <a:off x="5940138" y="1848405"/>
          <a:ext cx="1904478" cy="924892"/>
        </a:xfrm>
        <a:prstGeom prst="roundRect">
          <a:avLst>
            <a:gd name="adj" fmla="val 10000"/>
          </a:avLst>
        </a:prstGeom>
        <a:solidFill>
          <a:schemeClr val="accent5">
            <a:hueOff val="-7353345"/>
            <a:satOff val="-10228"/>
            <a:lumOff val="-3922"/>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1430" tIns="7620" rIns="11430" bIns="7620" numCol="1" spcCol="1270" anchor="ctr" anchorCtr="0">
          <a:noAutofit/>
        </a:bodyPr>
        <a:lstStyle/>
        <a:p>
          <a:pPr lvl="0" algn="just" defTabSz="266700">
            <a:lnSpc>
              <a:spcPct val="90000"/>
            </a:lnSpc>
            <a:spcBef>
              <a:spcPct val="0"/>
            </a:spcBef>
            <a:spcAft>
              <a:spcPct val="35000"/>
            </a:spcAft>
          </a:pPr>
          <a:r>
            <a:rPr lang="es-CO" sz="600" kern="1200"/>
            <a:t>PLAN DE DESARROLLO INSTITUCIONAL HOSPITAL MATERNO IFNANTIL DE SOLEDAD</a:t>
          </a:r>
        </a:p>
      </dsp:txBody>
      <dsp:txXfrm>
        <a:off x="5967227" y="1875494"/>
        <a:ext cx="1850300" cy="87071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FB6B-1DF7-4E02-A41A-B61071F6092A}">
      <dsp:nvSpPr>
        <dsp:cNvPr id="0" name=""/>
        <dsp:cNvSpPr/>
      </dsp:nvSpPr>
      <dsp:spPr>
        <a:xfrm>
          <a:off x="41050" y="1271976"/>
          <a:ext cx="2173171" cy="2546082"/>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CO" sz="1400" kern="1200" dirty="0" smtClean="0"/>
            <a:t>Contribuir al mejoramiento continuo de la institución a través de acciones que fortalezcan la capacidad administrativa, el desempeño institucional y facilitar la gestión de los recursos del Hospital.</a:t>
          </a:r>
          <a:endParaRPr lang="es-CO" sz="1400" kern="1200" dirty="0"/>
        </a:p>
      </dsp:txBody>
      <dsp:txXfrm>
        <a:off x="104700" y="1335626"/>
        <a:ext cx="2045871" cy="2418782"/>
      </dsp:txXfrm>
    </dsp:sp>
    <dsp:sp modelId="{2FA2BC7E-D0A1-4292-A3B6-EA59982FACB0}">
      <dsp:nvSpPr>
        <dsp:cNvPr id="0" name=""/>
        <dsp:cNvSpPr/>
      </dsp:nvSpPr>
      <dsp:spPr>
        <a:xfrm>
          <a:off x="2214221" y="2532505"/>
          <a:ext cx="532554" cy="25024"/>
        </a:xfrm>
        <a:custGeom>
          <a:avLst/>
          <a:gdLst/>
          <a:ahLst/>
          <a:cxnLst/>
          <a:rect l="0" t="0" r="0" b="0"/>
          <a:pathLst>
            <a:path>
              <a:moveTo>
                <a:pt x="0" y="12512"/>
              </a:moveTo>
              <a:lnTo>
                <a:pt x="532554" y="12512"/>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467184" y="2531703"/>
        <a:ext cx="26627" cy="26627"/>
      </dsp:txXfrm>
    </dsp:sp>
    <dsp:sp modelId="{AFA8C050-44C6-4D48-9C6B-36F5DADE704B}">
      <dsp:nvSpPr>
        <dsp:cNvPr id="0" name=""/>
        <dsp:cNvSpPr/>
      </dsp:nvSpPr>
      <dsp:spPr>
        <a:xfrm>
          <a:off x="2746776" y="1639466"/>
          <a:ext cx="1415276" cy="181110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Cumplir con el 90% de las acciones planteadas en los sistemas de gestión del Hospital</a:t>
          </a:r>
        </a:p>
        <a:p>
          <a:pPr lvl="0" algn="ctr" defTabSz="622300">
            <a:lnSpc>
              <a:spcPct val="90000"/>
            </a:lnSpc>
            <a:spcBef>
              <a:spcPct val="0"/>
            </a:spcBef>
            <a:spcAft>
              <a:spcPct val="35000"/>
            </a:spcAft>
          </a:pPr>
          <a:endParaRPr lang="es-CO" sz="1400" kern="1200" dirty="0"/>
        </a:p>
      </dsp:txBody>
      <dsp:txXfrm>
        <a:off x="2788228" y="1680918"/>
        <a:ext cx="1332372" cy="1728197"/>
      </dsp:txXfrm>
    </dsp:sp>
    <dsp:sp modelId="{3371D9BE-B3F2-44A1-9B42-CE84A501CC1A}">
      <dsp:nvSpPr>
        <dsp:cNvPr id="0" name=""/>
        <dsp:cNvSpPr/>
      </dsp:nvSpPr>
      <dsp:spPr>
        <a:xfrm>
          <a:off x="4162052" y="2532505"/>
          <a:ext cx="566110" cy="25024"/>
        </a:xfrm>
        <a:custGeom>
          <a:avLst/>
          <a:gdLst/>
          <a:ahLst/>
          <a:cxnLst/>
          <a:rect l="0" t="0" r="0" b="0"/>
          <a:pathLst>
            <a:path>
              <a:moveTo>
                <a:pt x="0" y="12512"/>
              </a:moveTo>
              <a:lnTo>
                <a:pt x="566110" y="12512"/>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430955" y="2530864"/>
        <a:ext cx="28305" cy="28305"/>
      </dsp:txXfrm>
    </dsp:sp>
    <dsp:sp modelId="{99A4368D-498F-4AD8-AF11-5454CFD485B5}">
      <dsp:nvSpPr>
        <dsp:cNvPr id="0" name=""/>
        <dsp:cNvSpPr/>
      </dsp:nvSpPr>
      <dsp:spPr>
        <a:xfrm>
          <a:off x="4728163" y="2191198"/>
          <a:ext cx="1415276" cy="707638"/>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Líneas estratégicas</a:t>
          </a:r>
          <a:endParaRPr lang="es-CO" sz="1400" kern="1200" dirty="0"/>
        </a:p>
      </dsp:txBody>
      <dsp:txXfrm>
        <a:off x="4748889" y="2211924"/>
        <a:ext cx="1373824" cy="666186"/>
      </dsp:txXfrm>
    </dsp:sp>
    <dsp:sp modelId="{4D36969B-6BC2-48CB-B9A5-A94698B1E3FA}">
      <dsp:nvSpPr>
        <dsp:cNvPr id="0" name=""/>
        <dsp:cNvSpPr/>
      </dsp:nvSpPr>
      <dsp:spPr>
        <a:xfrm rot="17731299">
          <a:off x="5769529" y="1939644"/>
          <a:ext cx="1313932" cy="25024"/>
        </a:xfrm>
        <a:custGeom>
          <a:avLst/>
          <a:gdLst/>
          <a:ahLst/>
          <a:cxnLst/>
          <a:rect l="0" t="0" r="0" b="0"/>
          <a:pathLst>
            <a:path>
              <a:moveTo>
                <a:pt x="0" y="12512"/>
              </a:moveTo>
              <a:lnTo>
                <a:pt x="1313932" y="125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93647" y="1919308"/>
        <a:ext cx="65696" cy="65696"/>
      </dsp:txXfrm>
    </dsp:sp>
    <dsp:sp modelId="{B856EFC5-8D2D-4E22-A09A-25F8F29E2291}">
      <dsp:nvSpPr>
        <dsp:cNvPr id="0" name=""/>
        <dsp:cNvSpPr/>
      </dsp:nvSpPr>
      <dsp:spPr>
        <a:xfrm>
          <a:off x="6709550" y="265353"/>
          <a:ext cx="1169655" cy="218788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t>Garantizar el cumplimiento del sistema obligatorio de garantía de la calidad Institucional con el fin de alcanzar altos estándares de calidad en la prestación de servicios, con visión a la acreditación y minimizando los riesgos en la atención, a través de mecanismos de evaluación, control y seguimiento.</a:t>
          </a:r>
          <a:endParaRPr lang="es-CO" sz="900" kern="1200" dirty="0"/>
        </a:p>
      </dsp:txBody>
      <dsp:txXfrm>
        <a:off x="6743808" y="299611"/>
        <a:ext cx="1101139" cy="2119367"/>
      </dsp:txXfrm>
    </dsp:sp>
    <dsp:sp modelId="{60885957-591D-4E00-B58D-3AE4B6561D0A}">
      <dsp:nvSpPr>
        <dsp:cNvPr id="0" name=""/>
        <dsp:cNvSpPr/>
      </dsp:nvSpPr>
      <dsp:spPr>
        <a:xfrm rot="3823877">
          <a:off x="5786940" y="3106012"/>
          <a:ext cx="1279110" cy="25024"/>
        </a:xfrm>
        <a:custGeom>
          <a:avLst/>
          <a:gdLst/>
          <a:ahLst/>
          <a:cxnLst/>
          <a:rect l="0" t="0" r="0" b="0"/>
          <a:pathLst>
            <a:path>
              <a:moveTo>
                <a:pt x="0" y="12512"/>
              </a:moveTo>
              <a:lnTo>
                <a:pt x="1279110" y="12512"/>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6394517" y="3086546"/>
        <a:ext cx="63955" cy="63955"/>
      </dsp:txXfrm>
    </dsp:sp>
    <dsp:sp modelId="{91AA5582-E7BA-464B-8AC0-1E4E9BF1EFE2}">
      <dsp:nvSpPr>
        <dsp:cNvPr id="0" name=""/>
        <dsp:cNvSpPr/>
      </dsp:nvSpPr>
      <dsp:spPr>
        <a:xfrm>
          <a:off x="6709550" y="2559382"/>
          <a:ext cx="1158403" cy="22652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t>Velar que el Sistema de Control Interno disponga de sus propios mecanismos de verificación y evaluación, que faciliten en tiempo real, realizar seguimiento a la gestión de la organización por parte de los diferentes niveles de autoridad, permitiendo acciones oportunas de prevención, corrección y de mejoramiento.</a:t>
          </a:r>
          <a:endParaRPr lang="es-CO" sz="900" kern="1200" dirty="0"/>
        </a:p>
      </dsp:txBody>
      <dsp:txXfrm>
        <a:off x="6743478" y="2593310"/>
        <a:ext cx="1090547" cy="219744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FB6B-1DF7-4E02-A41A-B61071F6092A}">
      <dsp:nvSpPr>
        <dsp:cNvPr id="0" name=""/>
        <dsp:cNvSpPr/>
      </dsp:nvSpPr>
      <dsp:spPr>
        <a:xfrm>
          <a:off x="31790" y="484979"/>
          <a:ext cx="1608909" cy="412007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CO" sz="1400" kern="1200" dirty="0" smtClean="0"/>
            <a:t>Liderar a nivel departamental la aplicación del modelo de atención primaria en salud (APS) buscando un equilibrio entre la seguridad del paciente y la Humanización de los servicios de salud en la ESE Hospital Materno Infantil Ciudadela Metropolitana de Soledad para el año 2020.</a:t>
          </a:r>
          <a:endParaRPr lang="es-CO" sz="1400" kern="1200" dirty="0"/>
        </a:p>
      </dsp:txBody>
      <dsp:txXfrm>
        <a:off x="78913" y="532102"/>
        <a:ext cx="1514663" cy="4025829"/>
      </dsp:txXfrm>
    </dsp:sp>
    <dsp:sp modelId="{2FA2BC7E-D0A1-4292-A3B6-EA59982FACB0}">
      <dsp:nvSpPr>
        <dsp:cNvPr id="0" name=""/>
        <dsp:cNvSpPr/>
      </dsp:nvSpPr>
      <dsp:spPr>
        <a:xfrm>
          <a:off x="1640699" y="2535754"/>
          <a:ext cx="394277" cy="18526"/>
        </a:xfrm>
        <a:custGeom>
          <a:avLst/>
          <a:gdLst/>
          <a:ahLst/>
          <a:cxnLst/>
          <a:rect l="0" t="0" r="0" b="0"/>
          <a:pathLst>
            <a:path>
              <a:moveTo>
                <a:pt x="0" y="9263"/>
              </a:moveTo>
              <a:lnTo>
                <a:pt x="394277" y="926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827981" y="2535160"/>
        <a:ext cx="19713" cy="19713"/>
      </dsp:txXfrm>
    </dsp:sp>
    <dsp:sp modelId="{AFA8C050-44C6-4D48-9C6B-36F5DADE704B}">
      <dsp:nvSpPr>
        <dsp:cNvPr id="0" name=""/>
        <dsp:cNvSpPr/>
      </dsp:nvSpPr>
      <dsp:spPr>
        <a:xfrm>
          <a:off x="2034977" y="1218304"/>
          <a:ext cx="1047801" cy="2653425"/>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Cumplir con el 90% de las actividades proyectadas en los programas y proyectos asistenciales.</a:t>
          </a:r>
          <a:endParaRPr lang="es-CO" sz="1400" kern="1200" dirty="0"/>
        </a:p>
      </dsp:txBody>
      <dsp:txXfrm>
        <a:off x="2065666" y="1248993"/>
        <a:ext cx="986423" cy="2592047"/>
      </dsp:txXfrm>
    </dsp:sp>
    <dsp:sp modelId="{3371D9BE-B3F2-44A1-9B42-CE84A501CC1A}">
      <dsp:nvSpPr>
        <dsp:cNvPr id="0" name=""/>
        <dsp:cNvSpPr/>
      </dsp:nvSpPr>
      <dsp:spPr>
        <a:xfrm>
          <a:off x="3082778" y="2535754"/>
          <a:ext cx="419120" cy="18526"/>
        </a:xfrm>
        <a:custGeom>
          <a:avLst/>
          <a:gdLst/>
          <a:ahLst/>
          <a:cxnLst/>
          <a:rect l="0" t="0" r="0" b="0"/>
          <a:pathLst>
            <a:path>
              <a:moveTo>
                <a:pt x="0" y="9263"/>
              </a:moveTo>
              <a:lnTo>
                <a:pt x="419120" y="9263"/>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281860" y="2534539"/>
        <a:ext cx="20956" cy="20956"/>
      </dsp:txXfrm>
    </dsp:sp>
    <dsp:sp modelId="{99A4368D-498F-4AD8-AF11-5454CFD485B5}">
      <dsp:nvSpPr>
        <dsp:cNvPr id="0" name=""/>
        <dsp:cNvSpPr/>
      </dsp:nvSpPr>
      <dsp:spPr>
        <a:xfrm>
          <a:off x="3501898" y="2283067"/>
          <a:ext cx="1047801" cy="52390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Líneas estratégicas</a:t>
          </a:r>
          <a:endParaRPr lang="es-CO" sz="1400" kern="1200" dirty="0"/>
        </a:p>
      </dsp:txBody>
      <dsp:txXfrm>
        <a:off x="3517243" y="2298412"/>
        <a:ext cx="1017111" cy="493210"/>
      </dsp:txXfrm>
    </dsp:sp>
    <dsp:sp modelId="{4D36969B-6BC2-48CB-B9A5-A94698B1E3FA}">
      <dsp:nvSpPr>
        <dsp:cNvPr id="0" name=""/>
        <dsp:cNvSpPr/>
      </dsp:nvSpPr>
      <dsp:spPr>
        <a:xfrm rot="17684540">
          <a:off x="4258564" y="2081022"/>
          <a:ext cx="1001391" cy="18526"/>
        </a:xfrm>
        <a:custGeom>
          <a:avLst/>
          <a:gdLst/>
          <a:ahLst/>
          <a:cxnLst/>
          <a:rect l="0" t="0" r="0" b="0"/>
          <a:pathLst>
            <a:path>
              <a:moveTo>
                <a:pt x="0" y="9263"/>
              </a:moveTo>
              <a:lnTo>
                <a:pt x="1001391" y="92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734225" y="2065251"/>
        <a:ext cx="50069" cy="50069"/>
      </dsp:txXfrm>
    </dsp:sp>
    <dsp:sp modelId="{B856EFC5-8D2D-4E22-A09A-25F8F29E2291}">
      <dsp:nvSpPr>
        <dsp:cNvPr id="0" name=""/>
        <dsp:cNvSpPr/>
      </dsp:nvSpPr>
      <dsp:spPr>
        <a:xfrm>
          <a:off x="4968820" y="1198980"/>
          <a:ext cx="3238764" cy="8731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t>Asegurar la Satisfacción del usuario brindando un servicio Humanizado que permita el cumplimiento de los indicadores de gestión</a:t>
          </a:r>
          <a:endParaRPr lang="es-CO" sz="900" kern="1200" dirty="0"/>
        </a:p>
      </dsp:txBody>
      <dsp:txXfrm>
        <a:off x="4994394" y="1224554"/>
        <a:ext cx="3187616" cy="822000"/>
      </dsp:txXfrm>
    </dsp:sp>
    <dsp:sp modelId="{60885957-591D-4E00-B58D-3AE4B6561D0A}">
      <dsp:nvSpPr>
        <dsp:cNvPr id="0" name=""/>
        <dsp:cNvSpPr/>
      </dsp:nvSpPr>
      <dsp:spPr>
        <a:xfrm rot="20591406">
          <a:off x="4540346" y="2472444"/>
          <a:ext cx="437829" cy="18526"/>
        </a:xfrm>
        <a:custGeom>
          <a:avLst/>
          <a:gdLst/>
          <a:ahLst/>
          <a:cxnLst/>
          <a:rect l="0" t="0" r="0" b="0"/>
          <a:pathLst>
            <a:path>
              <a:moveTo>
                <a:pt x="0" y="9263"/>
              </a:moveTo>
              <a:lnTo>
                <a:pt x="437829" y="92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748314" y="2470762"/>
        <a:ext cx="21891" cy="21891"/>
      </dsp:txXfrm>
    </dsp:sp>
    <dsp:sp modelId="{91AA5582-E7BA-464B-8AC0-1E4E9BF1EFE2}">
      <dsp:nvSpPr>
        <dsp:cNvPr id="0" name=""/>
        <dsp:cNvSpPr/>
      </dsp:nvSpPr>
      <dsp:spPr>
        <a:xfrm>
          <a:off x="4968820" y="2150714"/>
          <a:ext cx="3265619" cy="53536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t>Mejorar el acceso y oportunidad en la prestación de servicios médicos, diagnósticos y terapéuticos</a:t>
          </a:r>
          <a:endParaRPr lang="es-CO" sz="900" kern="1200" dirty="0"/>
        </a:p>
      </dsp:txBody>
      <dsp:txXfrm>
        <a:off x="4984500" y="2166394"/>
        <a:ext cx="3234259" cy="504008"/>
      </dsp:txXfrm>
    </dsp:sp>
    <dsp:sp modelId="{F5E71E62-1FB6-46E8-B895-5229D4881066}">
      <dsp:nvSpPr>
        <dsp:cNvPr id="0" name=""/>
        <dsp:cNvSpPr/>
      </dsp:nvSpPr>
      <dsp:spPr>
        <a:xfrm rot="2938085">
          <a:off x="4440042" y="2776554"/>
          <a:ext cx="638436" cy="18526"/>
        </a:xfrm>
        <a:custGeom>
          <a:avLst/>
          <a:gdLst/>
          <a:ahLst/>
          <a:cxnLst/>
          <a:rect l="0" t="0" r="0" b="0"/>
          <a:pathLst>
            <a:path>
              <a:moveTo>
                <a:pt x="0" y="9263"/>
              </a:moveTo>
              <a:lnTo>
                <a:pt x="638436" y="92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743299" y="2769857"/>
        <a:ext cx="31921" cy="31921"/>
      </dsp:txXfrm>
    </dsp:sp>
    <dsp:sp modelId="{FDFAFB23-94A6-4B00-B3A6-E9D5DFD69C75}">
      <dsp:nvSpPr>
        <dsp:cNvPr id="0" name=""/>
        <dsp:cNvSpPr/>
      </dsp:nvSpPr>
      <dsp:spPr>
        <a:xfrm>
          <a:off x="4968820" y="2764668"/>
          <a:ext cx="3235987" cy="523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t>Realizar estrategia de demanda inducida interinstitucional y extramural para cumplir con las coberturas de las actividades de detección temprana y protección específica y salud pública</a:t>
          </a:r>
          <a:endParaRPr lang="es-CO" sz="900" kern="1200" dirty="0"/>
        </a:p>
      </dsp:txBody>
      <dsp:txXfrm>
        <a:off x="4984165" y="2780013"/>
        <a:ext cx="3205297" cy="493210"/>
      </dsp:txXfrm>
    </dsp:sp>
    <dsp:sp modelId="{07F16801-7772-4DFF-BEF3-12BC87D0C7A1}">
      <dsp:nvSpPr>
        <dsp:cNvPr id="0" name=""/>
        <dsp:cNvSpPr/>
      </dsp:nvSpPr>
      <dsp:spPr>
        <a:xfrm rot="4131775">
          <a:off x="4178118" y="3077797"/>
          <a:ext cx="1162284" cy="18526"/>
        </a:xfrm>
        <a:custGeom>
          <a:avLst/>
          <a:gdLst/>
          <a:ahLst/>
          <a:cxnLst/>
          <a:rect l="0" t="0" r="0" b="0"/>
          <a:pathLst>
            <a:path>
              <a:moveTo>
                <a:pt x="0" y="9263"/>
              </a:moveTo>
              <a:lnTo>
                <a:pt x="1162284" y="9263"/>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730203" y="3058003"/>
        <a:ext cx="58114" cy="58114"/>
      </dsp:txXfrm>
    </dsp:sp>
    <dsp:sp modelId="{F3C73C57-AFB2-44E7-BF45-CE2E10307B7D}">
      <dsp:nvSpPr>
        <dsp:cNvPr id="0" name=""/>
        <dsp:cNvSpPr/>
      </dsp:nvSpPr>
      <dsp:spPr>
        <a:xfrm>
          <a:off x="4968820" y="3367153"/>
          <a:ext cx="3290200" cy="52390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s-CO" sz="900" kern="1200" dirty="0" smtClean="0"/>
            <a:t>Asegurar una atención oportuna, ordenada y humanizada en el servicio de urgencias</a:t>
          </a:r>
          <a:endParaRPr lang="es-CO" sz="900" kern="1200" dirty="0"/>
        </a:p>
      </dsp:txBody>
      <dsp:txXfrm>
        <a:off x="4984165" y="3382498"/>
        <a:ext cx="3259510" cy="4932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FB6B-1DF7-4E02-A41A-B61071F6092A}">
      <dsp:nvSpPr>
        <dsp:cNvPr id="0" name=""/>
        <dsp:cNvSpPr/>
      </dsp:nvSpPr>
      <dsp:spPr>
        <a:xfrm>
          <a:off x="35650" y="291023"/>
          <a:ext cx="1708826" cy="2392385"/>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kern="1200" dirty="0" smtClean="0"/>
            <a:t>Fortalecer la gestión del talento humano propiciando su desarrollo integral a través de estrategias enfocadas en el crecimiento y desarrollo de sus competencias.</a:t>
          </a:r>
          <a:endParaRPr lang="es-CO" sz="1400" kern="1200" dirty="0"/>
        </a:p>
      </dsp:txBody>
      <dsp:txXfrm>
        <a:off x="85700" y="341073"/>
        <a:ext cx="1608726" cy="2292285"/>
      </dsp:txXfrm>
    </dsp:sp>
    <dsp:sp modelId="{2FA2BC7E-D0A1-4292-A3B6-EA59982FACB0}">
      <dsp:nvSpPr>
        <dsp:cNvPr id="0" name=""/>
        <dsp:cNvSpPr/>
      </dsp:nvSpPr>
      <dsp:spPr>
        <a:xfrm rot="239005">
          <a:off x="1743688" y="1493046"/>
          <a:ext cx="652573" cy="33673"/>
        </a:xfrm>
        <a:custGeom>
          <a:avLst/>
          <a:gdLst/>
          <a:ahLst/>
          <a:cxnLst/>
          <a:rect l="0" t="0" r="0" b="0"/>
          <a:pathLst>
            <a:path>
              <a:moveTo>
                <a:pt x="0" y="16836"/>
              </a:moveTo>
              <a:lnTo>
                <a:pt x="652573" y="16836"/>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53661" y="1493568"/>
        <a:ext cx="32628" cy="32628"/>
      </dsp:txXfrm>
    </dsp:sp>
    <dsp:sp modelId="{AFA8C050-44C6-4D48-9C6B-36F5DADE704B}">
      <dsp:nvSpPr>
        <dsp:cNvPr id="0" name=""/>
        <dsp:cNvSpPr/>
      </dsp:nvSpPr>
      <dsp:spPr>
        <a:xfrm>
          <a:off x="2395473" y="123444"/>
          <a:ext cx="1590884" cy="2818209"/>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Gestionar la implementación del 100% de programas y proyectos enfocados en el fortalecimiento del recurso humano</a:t>
          </a:r>
        </a:p>
      </dsp:txBody>
      <dsp:txXfrm>
        <a:off x="2442068" y="170039"/>
        <a:ext cx="1497694" cy="2725019"/>
      </dsp:txXfrm>
    </dsp:sp>
    <dsp:sp modelId="{3371D9BE-B3F2-44A1-9B42-CE84A501CC1A}">
      <dsp:nvSpPr>
        <dsp:cNvPr id="0" name=""/>
        <dsp:cNvSpPr/>
      </dsp:nvSpPr>
      <dsp:spPr>
        <a:xfrm rot="21327992">
          <a:off x="3985659" y="1498065"/>
          <a:ext cx="446534" cy="33673"/>
        </a:xfrm>
        <a:custGeom>
          <a:avLst/>
          <a:gdLst/>
          <a:ahLst/>
          <a:cxnLst/>
          <a:rect l="0" t="0" r="0" b="0"/>
          <a:pathLst>
            <a:path>
              <a:moveTo>
                <a:pt x="0" y="16836"/>
              </a:moveTo>
              <a:lnTo>
                <a:pt x="446534" y="16836"/>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197763" y="1503738"/>
        <a:ext cx="22326" cy="22326"/>
      </dsp:txXfrm>
    </dsp:sp>
    <dsp:sp modelId="{99A4368D-498F-4AD8-AF11-5454CFD485B5}">
      <dsp:nvSpPr>
        <dsp:cNvPr id="0" name=""/>
        <dsp:cNvSpPr/>
      </dsp:nvSpPr>
      <dsp:spPr>
        <a:xfrm>
          <a:off x="4431495" y="1219036"/>
          <a:ext cx="1112872" cy="5564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Líneas estratégicas</a:t>
          </a:r>
          <a:endParaRPr lang="es-CO" sz="1400" kern="1200" dirty="0"/>
        </a:p>
      </dsp:txBody>
      <dsp:txXfrm>
        <a:off x="4447792" y="1235333"/>
        <a:ext cx="1080278" cy="523842"/>
      </dsp:txXfrm>
    </dsp:sp>
    <dsp:sp modelId="{4D36969B-6BC2-48CB-B9A5-A94698B1E3FA}">
      <dsp:nvSpPr>
        <dsp:cNvPr id="0" name=""/>
        <dsp:cNvSpPr/>
      </dsp:nvSpPr>
      <dsp:spPr>
        <a:xfrm rot="21438052">
          <a:off x="5544249" y="1475398"/>
          <a:ext cx="213162" cy="33673"/>
        </a:xfrm>
        <a:custGeom>
          <a:avLst/>
          <a:gdLst/>
          <a:ahLst/>
          <a:cxnLst/>
          <a:rect l="0" t="0" r="0" b="0"/>
          <a:pathLst>
            <a:path>
              <a:moveTo>
                <a:pt x="0" y="16836"/>
              </a:moveTo>
              <a:lnTo>
                <a:pt x="213162" y="16836"/>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645501" y="1486906"/>
        <a:ext cx="10658" cy="10658"/>
      </dsp:txXfrm>
    </dsp:sp>
    <dsp:sp modelId="{B856EFC5-8D2D-4E22-A09A-25F8F29E2291}">
      <dsp:nvSpPr>
        <dsp:cNvPr id="0" name=""/>
        <dsp:cNvSpPr/>
      </dsp:nvSpPr>
      <dsp:spPr>
        <a:xfrm>
          <a:off x="5757293" y="866898"/>
          <a:ext cx="2499410" cy="124063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ES" sz="1050" kern="1200" dirty="0" smtClean="0"/>
            <a:t>Potenciar las competencias del recurso humano a través políticas y gestión eficientes alineadas con la estructura organizacional</a:t>
          </a:r>
          <a:endParaRPr lang="es-CO" sz="1050" kern="1200" dirty="0"/>
        </a:p>
      </dsp:txBody>
      <dsp:txXfrm>
        <a:off x="5793630" y="903235"/>
        <a:ext cx="2426736" cy="116796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7C59F8-3F17-4C8F-8ED6-32B77435C4F6}">
      <dsp:nvSpPr>
        <dsp:cNvPr id="0" name=""/>
        <dsp:cNvSpPr/>
      </dsp:nvSpPr>
      <dsp:spPr>
        <a:xfrm>
          <a:off x="0" y="93804"/>
          <a:ext cx="1692248" cy="23735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Contribuir al logro de la visión institucional a través de los servicios de tecnología, comunicación y estadísticas, por medio de estrategias de innovación y capacitación a nuestro de colaboradores</a:t>
          </a:r>
          <a:endParaRPr lang="es-CO" sz="1400" kern="1200" dirty="0"/>
        </a:p>
      </dsp:txBody>
      <dsp:txXfrm>
        <a:off x="49564" y="143368"/>
        <a:ext cx="1593120" cy="2274443"/>
      </dsp:txXfrm>
    </dsp:sp>
    <dsp:sp modelId="{03D47DE6-4A47-4AFB-8B0A-15C4C1F16127}">
      <dsp:nvSpPr>
        <dsp:cNvPr id="0" name=""/>
        <dsp:cNvSpPr/>
      </dsp:nvSpPr>
      <dsp:spPr>
        <a:xfrm rot="19087622">
          <a:off x="1574747" y="951413"/>
          <a:ext cx="920224" cy="44121"/>
        </a:xfrm>
        <a:custGeom>
          <a:avLst/>
          <a:gdLst/>
          <a:ahLst/>
          <a:cxnLst/>
          <a:rect l="0" t="0" r="0" b="0"/>
          <a:pathLst>
            <a:path>
              <a:moveTo>
                <a:pt x="0" y="22060"/>
              </a:moveTo>
              <a:lnTo>
                <a:pt x="920224" y="2206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11854" y="950468"/>
        <a:ext cx="46011" cy="46011"/>
      </dsp:txXfrm>
    </dsp:sp>
    <dsp:sp modelId="{961F8D8C-AB51-4162-A1B0-19A8D3F8928A}">
      <dsp:nvSpPr>
        <dsp:cNvPr id="0" name=""/>
        <dsp:cNvSpPr/>
      </dsp:nvSpPr>
      <dsp:spPr>
        <a:xfrm>
          <a:off x="2377471" y="136026"/>
          <a:ext cx="1648665" cy="1060662"/>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Mantener una infraestructura especializada que brinde un soporte tecnológico</a:t>
          </a:r>
          <a:r>
            <a:rPr lang="es-CO" sz="1400" kern="1200" dirty="0" smtClean="0"/>
            <a:t>.</a:t>
          </a:r>
          <a:endParaRPr lang="es-CO" sz="1400" kern="1200" dirty="0"/>
        </a:p>
      </dsp:txBody>
      <dsp:txXfrm>
        <a:off x="2408537" y="167092"/>
        <a:ext cx="1586533" cy="998530"/>
      </dsp:txXfrm>
    </dsp:sp>
    <dsp:sp modelId="{C2F64177-E06D-43F2-8D49-C6B2B3FB921A}">
      <dsp:nvSpPr>
        <dsp:cNvPr id="0" name=""/>
        <dsp:cNvSpPr/>
      </dsp:nvSpPr>
      <dsp:spPr>
        <a:xfrm rot="21160433">
          <a:off x="4023817" y="608061"/>
          <a:ext cx="568330" cy="44121"/>
        </a:xfrm>
        <a:custGeom>
          <a:avLst/>
          <a:gdLst/>
          <a:ahLst/>
          <a:cxnLst/>
          <a:rect l="0" t="0" r="0" b="0"/>
          <a:pathLst>
            <a:path>
              <a:moveTo>
                <a:pt x="0" y="22060"/>
              </a:moveTo>
              <a:lnTo>
                <a:pt x="568330" y="2206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293774" y="615914"/>
        <a:ext cx="28416" cy="28416"/>
      </dsp:txXfrm>
    </dsp:sp>
    <dsp:sp modelId="{F0B96A6C-6D39-4E1F-A4BF-7A1E65BE8862}">
      <dsp:nvSpPr>
        <dsp:cNvPr id="0" name=""/>
        <dsp:cNvSpPr/>
      </dsp:nvSpPr>
      <dsp:spPr>
        <a:xfrm>
          <a:off x="4589828" y="287918"/>
          <a:ext cx="994567" cy="6119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LÍNEAS ESTRATÉGICAS</a:t>
          </a:r>
          <a:endParaRPr lang="es-CO" sz="1200" kern="1200" dirty="0"/>
        </a:p>
      </dsp:txBody>
      <dsp:txXfrm>
        <a:off x="4607751" y="305841"/>
        <a:ext cx="958721" cy="576090"/>
      </dsp:txXfrm>
    </dsp:sp>
    <dsp:sp modelId="{3975272C-EEA3-42B2-A39A-38402436DCDB}">
      <dsp:nvSpPr>
        <dsp:cNvPr id="0" name=""/>
        <dsp:cNvSpPr/>
      </dsp:nvSpPr>
      <dsp:spPr>
        <a:xfrm rot="593771">
          <a:off x="5581258" y="608061"/>
          <a:ext cx="421680" cy="44121"/>
        </a:xfrm>
        <a:custGeom>
          <a:avLst/>
          <a:gdLst/>
          <a:ahLst/>
          <a:cxnLst/>
          <a:rect l="0" t="0" r="0" b="0"/>
          <a:pathLst>
            <a:path>
              <a:moveTo>
                <a:pt x="0" y="22060"/>
              </a:moveTo>
              <a:lnTo>
                <a:pt x="421680" y="2206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781557" y="619580"/>
        <a:ext cx="21084" cy="21084"/>
      </dsp:txXfrm>
    </dsp:sp>
    <dsp:sp modelId="{5855CEDC-373C-4E7B-AEF0-2448E5BC9500}">
      <dsp:nvSpPr>
        <dsp:cNvPr id="0" name=""/>
        <dsp:cNvSpPr/>
      </dsp:nvSpPr>
      <dsp:spPr>
        <a:xfrm>
          <a:off x="5999802" y="1403"/>
          <a:ext cx="2049802" cy="132990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Apoyar con servicios de tecnología y de comunicaciones el cumplimiento de los objetivos y estrategias institucionales para contribuir al logro de la visión institucional</a:t>
          </a:r>
          <a:endParaRPr lang="es-CO" sz="1200" kern="1200" dirty="0"/>
        </a:p>
      </dsp:txBody>
      <dsp:txXfrm>
        <a:off x="6038754" y="40355"/>
        <a:ext cx="1971898" cy="1252004"/>
      </dsp:txXfrm>
    </dsp:sp>
    <dsp:sp modelId="{51C506C3-154F-4565-8125-F9F2DBE8EBC8}">
      <dsp:nvSpPr>
        <dsp:cNvPr id="0" name=""/>
        <dsp:cNvSpPr/>
      </dsp:nvSpPr>
      <dsp:spPr>
        <a:xfrm rot="2640691">
          <a:off x="1558480" y="1589518"/>
          <a:ext cx="952757" cy="44121"/>
        </a:xfrm>
        <a:custGeom>
          <a:avLst/>
          <a:gdLst/>
          <a:ahLst/>
          <a:cxnLst/>
          <a:rect l="0" t="0" r="0" b="0"/>
          <a:pathLst>
            <a:path>
              <a:moveTo>
                <a:pt x="0" y="22060"/>
              </a:moveTo>
              <a:lnTo>
                <a:pt x="952757" y="2206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011040" y="1587760"/>
        <a:ext cx="47637" cy="47637"/>
      </dsp:txXfrm>
    </dsp:sp>
    <dsp:sp modelId="{5DE7D9B4-A441-4019-8D89-E5797ED65E90}">
      <dsp:nvSpPr>
        <dsp:cNvPr id="0" name=""/>
        <dsp:cNvSpPr/>
      </dsp:nvSpPr>
      <dsp:spPr>
        <a:xfrm>
          <a:off x="2377471" y="1404628"/>
          <a:ext cx="1658787" cy="1075881"/>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es-CO" sz="1800" kern="1200" dirty="0" smtClean="0"/>
            <a:t>Implementar un Sistema de Información Hospitalario</a:t>
          </a:r>
          <a:endParaRPr lang="es-CO" sz="1800" kern="1200" dirty="0"/>
        </a:p>
      </dsp:txBody>
      <dsp:txXfrm>
        <a:off x="2408982" y="1436139"/>
        <a:ext cx="1595765" cy="1012859"/>
      </dsp:txXfrm>
    </dsp:sp>
    <dsp:sp modelId="{1B4ACD19-749E-4FF8-B165-3CF29837C727}">
      <dsp:nvSpPr>
        <dsp:cNvPr id="0" name=""/>
        <dsp:cNvSpPr/>
      </dsp:nvSpPr>
      <dsp:spPr>
        <a:xfrm>
          <a:off x="4036258" y="1920508"/>
          <a:ext cx="489548" cy="44121"/>
        </a:xfrm>
        <a:custGeom>
          <a:avLst/>
          <a:gdLst/>
          <a:ahLst/>
          <a:cxnLst/>
          <a:rect l="0" t="0" r="0" b="0"/>
          <a:pathLst>
            <a:path>
              <a:moveTo>
                <a:pt x="0" y="22060"/>
              </a:moveTo>
              <a:lnTo>
                <a:pt x="489548" y="22060"/>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4268794" y="1930330"/>
        <a:ext cx="24477" cy="24477"/>
      </dsp:txXfrm>
    </dsp:sp>
    <dsp:sp modelId="{677C826F-E4EB-49F1-ACC0-229919D33B35}">
      <dsp:nvSpPr>
        <dsp:cNvPr id="0" name=""/>
        <dsp:cNvSpPr/>
      </dsp:nvSpPr>
      <dsp:spPr>
        <a:xfrm>
          <a:off x="4525807" y="1636601"/>
          <a:ext cx="1016731" cy="611936"/>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lvl="0" algn="ctr" defTabSz="533400">
            <a:lnSpc>
              <a:spcPct val="90000"/>
            </a:lnSpc>
            <a:spcBef>
              <a:spcPct val="0"/>
            </a:spcBef>
            <a:spcAft>
              <a:spcPct val="35000"/>
            </a:spcAft>
          </a:pPr>
          <a:r>
            <a:rPr lang="es-CO" sz="1200" kern="1200" dirty="0" smtClean="0"/>
            <a:t>LÍNEAS ESTRATÉGICAS</a:t>
          </a:r>
          <a:endParaRPr lang="es-CO" sz="1200" kern="1200" dirty="0"/>
        </a:p>
      </dsp:txBody>
      <dsp:txXfrm>
        <a:off x="4543730" y="1654524"/>
        <a:ext cx="980885" cy="576090"/>
      </dsp:txXfrm>
    </dsp:sp>
    <dsp:sp modelId="{A946665B-862A-43E4-8DF7-24DA8C0A54D5}">
      <dsp:nvSpPr>
        <dsp:cNvPr id="0" name=""/>
        <dsp:cNvSpPr/>
      </dsp:nvSpPr>
      <dsp:spPr>
        <a:xfrm>
          <a:off x="5542539" y="1920508"/>
          <a:ext cx="489548" cy="44121"/>
        </a:xfrm>
        <a:custGeom>
          <a:avLst/>
          <a:gdLst/>
          <a:ahLst/>
          <a:cxnLst/>
          <a:rect l="0" t="0" r="0" b="0"/>
          <a:pathLst>
            <a:path>
              <a:moveTo>
                <a:pt x="0" y="22060"/>
              </a:moveTo>
              <a:lnTo>
                <a:pt x="489548" y="22060"/>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5775075" y="1930330"/>
        <a:ext cx="24477" cy="24477"/>
      </dsp:txXfrm>
    </dsp:sp>
    <dsp:sp modelId="{730EF70D-437D-4B12-83A3-88EF9326F66B}">
      <dsp:nvSpPr>
        <dsp:cNvPr id="0" name=""/>
        <dsp:cNvSpPr/>
      </dsp:nvSpPr>
      <dsp:spPr>
        <a:xfrm>
          <a:off x="6032088" y="1423102"/>
          <a:ext cx="2020772" cy="10389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66725">
            <a:lnSpc>
              <a:spcPct val="90000"/>
            </a:lnSpc>
            <a:spcBef>
              <a:spcPct val="0"/>
            </a:spcBef>
            <a:spcAft>
              <a:spcPct val="35000"/>
            </a:spcAft>
          </a:pPr>
          <a:r>
            <a:rPr lang="es-CO" sz="1050" kern="1200" dirty="0" smtClean="0"/>
            <a:t>Implementar un sistema de información que permita tomar decisiones sobre la gestión </a:t>
          </a:r>
          <a:r>
            <a:rPr lang="es-CO" sz="1400" kern="1200" dirty="0" smtClean="0"/>
            <a:t>institucional</a:t>
          </a:r>
          <a:r>
            <a:rPr lang="es-CO" sz="1050" kern="1200" dirty="0" smtClean="0"/>
            <a:t> basada en informes estadísticos mensual, trimestral, semestral y anual</a:t>
          </a:r>
          <a:endParaRPr lang="es-CO" sz="1050" kern="1200" dirty="0"/>
        </a:p>
      </dsp:txBody>
      <dsp:txXfrm>
        <a:off x="6062517" y="1453531"/>
        <a:ext cx="1959914" cy="97807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D0FB6B-1DF7-4E02-A41A-B61071F6092A}">
      <dsp:nvSpPr>
        <dsp:cNvPr id="0" name=""/>
        <dsp:cNvSpPr/>
      </dsp:nvSpPr>
      <dsp:spPr>
        <a:xfrm>
          <a:off x="16241" y="1087261"/>
          <a:ext cx="1152177" cy="305622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just" defTabSz="622300">
            <a:lnSpc>
              <a:spcPct val="90000"/>
            </a:lnSpc>
            <a:spcBef>
              <a:spcPct val="0"/>
            </a:spcBef>
            <a:spcAft>
              <a:spcPct val="35000"/>
            </a:spcAft>
          </a:pPr>
          <a:r>
            <a:rPr lang="es-ES" sz="1400" kern="1200" dirty="0" smtClean="0"/>
            <a:t>Garantizar la sostenibilidad financiera de la ESE en términos de la operación corriente y la operación total</a:t>
          </a:r>
          <a:endParaRPr lang="es-CO" sz="1400" kern="1200" dirty="0"/>
        </a:p>
      </dsp:txBody>
      <dsp:txXfrm>
        <a:off x="49987" y="1121007"/>
        <a:ext cx="1084685" cy="2988729"/>
      </dsp:txXfrm>
    </dsp:sp>
    <dsp:sp modelId="{2FA2BC7E-D0A1-4292-A3B6-EA59982FACB0}">
      <dsp:nvSpPr>
        <dsp:cNvPr id="0" name=""/>
        <dsp:cNvSpPr/>
      </dsp:nvSpPr>
      <dsp:spPr>
        <a:xfrm>
          <a:off x="1168419" y="2611734"/>
          <a:ext cx="159142" cy="7276"/>
        </a:xfrm>
        <a:custGeom>
          <a:avLst/>
          <a:gdLst/>
          <a:ahLst/>
          <a:cxnLst/>
          <a:rect l="0" t="0" r="0" b="0"/>
          <a:pathLst>
            <a:path>
              <a:moveTo>
                <a:pt x="0" y="3638"/>
              </a:moveTo>
              <a:lnTo>
                <a:pt x="159142" y="3638"/>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244011" y="2611393"/>
        <a:ext cx="7957" cy="7957"/>
      </dsp:txXfrm>
    </dsp:sp>
    <dsp:sp modelId="{AFA8C050-44C6-4D48-9C6B-36F5DADE704B}">
      <dsp:nvSpPr>
        <dsp:cNvPr id="0" name=""/>
        <dsp:cNvSpPr/>
      </dsp:nvSpPr>
      <dsp:spPr>
        <a:xfrm>
          <a:off x="1327561" y="1385978"/>
          <a:ext cx="1107711" cy="245878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Los ingresos reconocidos estén por encima de los gastos comprometidos y generar excedentes</a:t>
          </a:r>
          <a:endParaRPr lang="es-CO" sz="1400" kern="1200" dirty="0"/>
        </a:p>
      </dsp:txBody>
      <dsp:txXfrm>
        <a:off x="1360005" y="1418422"/>
        <a:ext cx="1042823" cy="2393899"/>
      </dsp:txXfrm>
    </dsp:sp>
    <dsp:sp modelId="{3371D9BE-B3F2-44A1-9B42-CE84A501CC1A}">
      <dsp:nvSpPr>
        <dsp:cNvPr id="0" name=""/>
        <dsp:cNvSpPr/>
      </dsp:nvSpPr>
      <dsp:spPr>
        <a:xfrm>
          <a:off x="2435272" y="2611734"/>
          <a:ext cx="169169" cy="7276"/>
        </a:xfrm>
        <a:custGeom>
          <a:avLst/>
          <a:gdLst/>
          <a:ahLst/>
          <a:cxnLst/>
          <a:rect l="0" t="0" r="0" b="0"/>
          <a:pathLst>
            <a:path>
              <a:moveTo>
                <a:pt x="0" y="3638"/>
              </a:moveTo>
              <a:lnTo>
                <a:pt x="169169" y="3638"/>
              </a:lnTo>
            </a:path>
          </a:pathLst>
        </a:custGeom>
        <a:noFill/>
        <a:ln w="12700" cap="flat" cmpd="sng" algn="ctr">
          <a:solidFill>
            <a:schemeClr val="accent6">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515628" y="2611143"/>
        <a:ext cx="8458" cy="8458"/>
      </dsp:txXfrm>
    </dsp:sp>
    <dsp:sp modelId="{99A4368D-498F-4AD8-AF11-5454CFD485B5}">
      <dsp:nvSpPr>
        <dsp:cNvPr id="0" name=""/>
        <dsp:cNvSpPr/>
      </dsp:nvSpPr>
      <dsp:spPr>
        <a:xfrm>
          <a:off x="2604442" y="2068761"/>
          <a:ext cx="422924" cy="1093221"/>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CO" sz="1400" kern="1200" dirty="0" smtClean="0"/>
            <a:t>Líneas estratégicas</a:t>
          </a:r>
          <a:endParaRPr lang="es-CO" sz="1400" kern="1200" dirty="0"/>
        </a:p>
      </dsp:txBody>
      <dsp:txXfrm>
        <a:off x="2616829" y="2081148"/>
        <a:ext cx="398150" cy="1068447"/>
      </dsp:txXfrm>
    </dsp:sp>
    <dsp:sp modelId="{4D36969B-6BC2-48CB-B9A5-A94698B1E3FA}">
      <dsp:nvSpPr>
        <dsp:cNvPr id="0" name=""/>
        <dsp:cNvSpPr/>
      </dsp:nvSpPr>
      <dsp:spPr>
        <a:xfrm rot="16545653">
          <a:off x="2269279" y="1773318"/>
          <a:ext cx="1685343" cy="7276"/>
        </a:xfrm>
        <a:custGeom>
          <a:avLst/>
          <a:gdLst/>
          <a:ahLst/>
          <a:cxnLst/>
          <a:rect l="0" t="0" r="0" b="0"/>
          <a:pathLst>
            <a:path>
              <a:moveTo>
                <a:pt x="0" y="3638"/>
              </a:moveTo>
              <a:lnTo>
                <a:pt x="1685343" y="36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3069818" y="1734822"/>
        <a:ext cx="84267" cy="84267"/>
      </dsp:txXfrm>
    </dsp:sp>
    <dsp:sp modelId="{B856EFC5-8D2D-4E22-A09A-25F8F29E2291}">
      <dsp:nvSpPr>
        <dsp:cNvPr id="0" name=""/>
        <dsp:cNvSpPr/>
      </dsp:nvSpPr>
      <dsp:spPr>
        <a:xfrm>
          <a:off x="3196536" y="694657"/>
          <a:ext cx="5063217" cy="48776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Realizar una eficiente planeación del presupuesto que permita garantizar una operación corriente adecuada</a:t>
          </a:r>
          <a:endParaRPr lang="es-CO" sz="1400" kern="1200" dirty="0"/>
        </a:p>
      </dsp:txBody>
      <dsp:txXfrm>
        <a:off x="3210822" y="708943"/>
        <a:ext cx="5034645" cy="459193"/>
      </dsp:txXfrm>
    </dsp:sp>
    <dsp:sp modelId="{CCA67E42-C0D4-418F-940E-A5ECD4906F6D}">
      <dsp:nvSpPr>
        <dsp:cNvPr id="0" name=""/>
        <dsp:cNvSpPr/>
      </dsp:nvSpPr>
      <dsp:spPr>
        <a:xfrm rot="16841627">
          <a:off x="2606887" y="2104420"/>
          <a:ext cx="1032560" cy="7276"/>
        </a:xfrm>
        <a:custGeom>
          <a:avLst/>
          <a:gdLst/>
          <a:ahLst/>
          <a:cxnLst/>
          <a:rect l="0" t="0" r="0" b="0"/>
          <a:pathLst>
            <a:path>
              <a:moveTo>
                <a:pt x="0" y="3638"/>
              </a:moveTo>
              <a:lnTo>
                <a:pt x="1032560" y="36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097353" y="2082244"/>
        <a:ext cx="51628" cy="51628"/>
      </dsp:txXfrm>
    </dsp:sp>
    <dsp:sp modelId="{9801E5A9-BD18-46D6-BA9F-0F733E09AF15}">
      <dsp:nvSpPr>
        <dsp:cNvPr id="0" name=""/>
        <dsp:cNvSpPr/>
      </dsp:nvSpPr>
      <dsp:spPr>
        <a:xfrm>
          <a:off x="3218968" y="1337513"/>
          <a:ext cx="5030707" cy="5264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Pagar las obligaciones de acuerdo al recaudo por concepto de la prestación de servicios y otros ingresos</a:t>
          </a:r>
          <a:endParaRPr lang="es-CO" sz="1400" kern="1200" dirty="0"/>
        </a:p>
      </dsp:txBody>
      <dsp:txXfrm>
        <a:off x="3234388" y="1352933"/>
        <a:ext cx="4999867" cy="495622"/>
      </dsp:txXfrm>
    </dsp:sp>
    <dsp:sp modelId="{1F176150-738C-4319-B406-46EF434362EB}">
      <dsp:nvSpPr>
        <dsp:cNvPr id="0" name=""/>
        <dsp:cNvSpPr/>
      </dsp:nvSpPr>
      <dsp:spPr>
        <a:xfrm rot="18700579">
          <a:off x="2970611" y="2485221"/>
          <a:ext cx="338761" cy="7276"/>
        </a:xfrm>
        <a:custGeom>
          <a:avLst/>
          <a:gdLst/>
          <a:ahLst/>
          <a:cxnLst/>
          <a:rect l="0" t="0" r="0" b="0"/>
          <a:pathLst>
            <a:path>
              <a:moveTo>
                <a:pt x="0" y="3638"/>
              </a:moveTo>
              <a:lnTo>
                <a:pt x="338761" y="36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131522" y="2480390"/>
        <a:ext cx="16938" cy="16938"/>
      </dsp:txXfrm>
    </dsp:sp>
    <dsp:sp modelId="{BA607571-04E1-4C73-966C-B768AA8C07BB}">
      <dsp:nvSpPr>
        <dsp:cNvPr id="0" name=""/>
        <dsp:cNvSpPr/>
      </dsp:nvSpPr>
      <dsp:spPr>
        <a:xfrm>
          <a:off x="3252616" y="2041498"/>
          <a:ext cx="4976446" cy="64169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Generar unos estados financieros básicos (balance general y estados de resultados) razonables, que permitan evidenciar la situación financiera real de la ESE </a:t>
          </a:r>
          <a:endParaRPr lang="es-CO" sz="1400" kern="1200" dirty="0"/>
        </a:p>
      </dsp:txBody>
      <dsp:txXfrm>
        <a:off x="3271411" y="2060293"/>
        <a:ext cx="4938856" cy="604106"/>
      </dsp:txXfrm>
    </dsp:sp>
    <dsp:sp modelId="{8BCFCA44-5D40-417D-8E45-C83533378538}">
      <dsp:nvSpPr>
        <dsp:cNvPr id="0" name=""/>
        <dsp:cNvSpPr/>
      </dsp:nvSpPr>
      <dsp:spPr>
        <a:xfrm rot="3908121">
          <a:off x="2856685" y="2878953"/>
          <a:ext cx="589039" cy="7276"/>
        </a:xfrm>
        <a:custGeom>
          <a:avLst/>
          <a:gdLst/>
          <a:ahLst/>
          <a:cxnLst/>
          <a:rect l="0" t="0" r="0" b="0"/>
          <a:pathLst>
            <a:path>
              <a:moveTo>
                <a:pt x="0" y="3638"/>
              </a:moveTo>
              <a:lnTo>
                <a:pt x="589039" y="36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136479" y="2867865"/>
        <a:ext cx="29451" cy="29451"/>
      </dsp:txXfrm>
    </dsp:sp>
    <dsp:sp modelId="{68E8D1B1-413E-4305-8EBC-0FBF34FB353A}">
      <dsp:nvSpPr>
        <dsp:cNvPr id="0" name=""/>
        <dsp:cNvSpPr/>
      </dsp:nvSpPr>
      <dsp:spPr>
        <a:xfrm>
          <a:off x="3275044" y="2759774"/>
          <a:ext cx="4944680" cy="78007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Garantizar </a:t>
          </a:r>
          <a:r>
            <a:rPr lang="es-ES" sz="1400" kern="1200" dirty="0" smtClean="0"/>
            <a:t>trazabilidad </a:t>
          </a:r>
          <a:r>
            <a:rPr lang="es-ES" sz="1400" kern="1200" dirty="0" smtClean="0"/>
            <a:t>en el proceso de facturación que permita generar facturas con las mínimas objeciones por parte de las EPS.</a:t>
          </a:r>
          <a:endParaRPr lang="es-CO" sz="1400" kern="1200" dirty="0"/>
        </a:p>
      </dsp:txBody>
      <dsp:txXfrm>
        <a:off x="3297891" y="2782621"/>
        <a:ext cx="4898986" cy="734377"/>
      </dsp:txXfrm>
    </dsp:sp>
    <dsp:sp modelId="{F8BCB289-DDC3-4FA7-AB68-B64EABF4AEDB}">
      <dsp:nvSpPr>
        <dsp:cNvPr id="0" name=""/>
        <dsp:cNvSpPr/>
      </dsp:nvSpPr>
      <dsp:spPr>
        <a:xfrm rot="4808742">
          <a:off x="2463013" y="3282570"/>
          <a:ext cx="1361764" cy="7276"/>
        </a:xfrm>
        <a:custGeom>
          <a:avLst/>
          <a:gdLst/>
          <a:ahLst/>
          <a:cxnLst/>
          <a:rect l="0" t="0" r="0" b="0"/>
          <a:pathLst>
            <a:path>
              <a:moveTo>
                <a:pt x="0" y="3638"/>
              </a:moveTo>
              <a:lnTo>
                <a:pt x="1361764" y="36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109851" y="3252164"/>
        <a:ext cx="68088" cy="68088"/>
      </dsp:txXfrm>
    </dsp:sp>
    <dsp:sp modelId="{970CF2EB-9D6C-4909-97DE-0A066387C4E5}">
      <dsp:nvSpPr>
        <dsp:cNvPr id="0" name=""/>
        <dsp:cNvSpPr/>
      </dsp:nvSpPr>
      <dsp:spPr>
        <a:xfrm>
          <a:off x="3260423" y="3670087"/>
          <a:ext cx="4957516" cy="57391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Depurar la cartera de la ESE para poder identificar claramente cuanto se tiene para financiar los pasivos de la empresa.</a:t>
          </a:r>
          <a:endParaRPr lang="es-CO" sz="1400" kern="1200" dirty="0"/>
        </a:p>
      </dsp:txBody>
      <dsp:txXfrm>
        <a:off x="3277232" y="3686896"/>
        <a:ext cx="4923898" cy="540296"/>
      </dsp:txXfrm>
    </dsp:sp>
    <dsp:sp modelId="{3A051A1A-177B-4197-90E5-E238155E74C6}">
      <dsp:nvSpPr>
        <dsp:cNvPr id="0" name=""/>
        <dsp:cNvSpPr/>
      </dsp:nvSpPr>
      <dsp:spPr>
        <a:xfrm rot="5034124">
          <a:off x="2003158" y="3751189"/>
          <a:ext cx="2291879" cy="7276"/>
        </a:xfrm>
        <a:custGeom>
          <a:avLst/>
          <a:gdLst/>
          <a:ahLst/>
          <a:cxnLst/>
          <a:rect l="0" t="0" r="0" b="0"/>
          <a:pathLst>
            <a:path>
              <a:moveTo>
                <a:pt x="0" y="3638"/>
              </a:moveTo>
              <a:lnTo>
                <a:pt x="2291879" y="3638"/>
              </a:lnTo>
            </a:path>
          </a:pathLst>
        </a:custGeom>
        <a:noFill/>
        <a:ln w="12700" cap="flat" cmpd="sng" algn="ctr">
          <a:solidFill>
            <a:schemeClr val="accent1">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s-CO" sz="800" kern="1200"/>
        </a:p>
      </dsp:txBody>
      <dsp:txXfrm>
        <a:off x="3091801" y="3697531"/>
        <a:ext cx="114593" cy="114593"/>
      </dsp:txXfrm>
    </dsp:sp>
    <dsp:sp modelId="{DDFC8D46-B4FE-4E6C-8118-243CF8E6D74E}">
      <dsp:nvSpPr>
        <dsp:cNvPr id="0" name=""/>
        <dsp:cNvSpPr/>
      </dsp:nvSpPr>
      <dsp:spPr>
        <a:xfrm>
          <a:off x="3270829" y="4557823"/>
          <a:ext cx="4995139" cy="672921"/>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Continuar con el proceso de saneamiento de pasivos el cual estará acorde a los recaudos de la empresa por venta de servicios y otros ingresos</a:t>
          </a:r>
          <a:endParaRPr lang="es-CO" sz="1400" kern="1200" dirty="0"/>
        </a:p>
      </dsp:txBody>
      <dsp:txXfrm>
        <a:off x="3290538" y="4577532"/>
        <a:ext cx="4955721" cy="63350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19A6B0-7839-47C5-B97E-DC011F883900}" type="datetimeFigureOut">
              <a:rPr lang="es-CO" smtClean="0"/>
              <a:t>18/04/2017</a:t>
            </a:fld>
            <a:endParaRPr lang="es-CO"/>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B36204-4D66-433D-91E1-37D12AB3E4D4}" type="slidenum">
              <a:rPr lang="es-CO" smtClean="0"/>
              <a:t>‹Nº›</a:t>
            </a:fld>
            <a:endParaRPr lang="es-CO"/>
          </a:p>
        </p:txBody>
      </p:sp>
    </p:spTree>
    <p:extLst>
      <p:ext uri="{BB962C8B-B14F-4D97-AF65-F5344CB8AC3E}">
        <p14:creationId xmlns:p14="http://schemas.microsoft.com/office/powerpoint/2010/main" val="14249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CO" sz="1200" b="0" i="0" u="none" strike="noStrike" kern="1200" baseline="0" dirty="0" smtClean="0">
                <a:solidFill>
                  <a:schemeClr val="tx1"/>
                </a:solidFill>
                <a:latin typeface="+mn-lt"/>
                <a:ea typeface="+mn-ea"/>
                <a:cs typeface="+mn-cs"/>
              </a:rPr>
              <a:t>El Hospital Materno Infantil de Soledad ha elaborado el Plan de desarrollo 2017-2020, con el que se pretende coordinar la toma de decisiones de forma que la organización pueda avanzar en una dirección claramente definida. Para este ejercicio se conformaron grupos de trabajo con los diferentes líderes, revisando la estrategia actual y las propuestas de valor que condujo a la formulación de la nueva plataforma estratégica, construyendo una visión y misión acorde a las proyecciones de mediano y largo plazo del hospital. De igual manera se identificaron las brechas de la organización frente al entorno interno y externo, a través del análisis DOFA, el cual tuvo una amplia participación de todas las áreas asistenciales y administrativas; El desarrollo de este plan, se realizó teniendo en cuenta la metodología de administración por políticas y herramientas como el Balance Score </a:t>
            </a:r>
            <a:r>
              <a:rPr lang="es-CO" sz="1200" b="0" i="0" u="none" strike="noStrike" kern="1200" baseline="0" dirty="0" err="1" smtClean="0">
                <a:solidFill>
                  <a:schemeClr val="tx1"/>
                </a:solidFill>
                <a:latin typeface="+mn-lt"/>
                <a:ea typeface="+mn-ea"/>
                <a:cs typeface="+mn-cs"/>
              </a:rPr>
              <a:t>Card</a:t>
            </a:r>
            <a:r>
              <a:rPr lang="es-CO" sz="1200" b="0" i="0" u="none" strike="noStrike" kern="1200" baseline="0" dirty="0" smtClean="0">
                <a:solidFill>
                  <a:schemeClr val="tx1"/>
                </a:solidFill>
                <a:latin typeface="+mn-lt"/>
                <a:ea typeface="+mn-ea"/>
                <a:cs typeface="+mn-cs"/>
              </a:rPr>
              <a:t>, como punto de partida para la formulación de los objetivos corporativos, de cara a las siguientes perspectivas: </a:t>
            </a:r>
          </a:p>
          <a:p>
            <a:r>
              <a:rPr lang="es-CO" sz="1200" b="0" i="0" u="none" strike="noStrike" kern="1200" baseline="0" dirty="0" smtClean="0">
                <a:solidFill>
                  <a:schemeClr val="tx1"/>
                </a:solidFill>
                <a:latin typeface="+mn-lt"/>
                <a:ea typeface="+mn-ea"/>
                <a:cs typeface="+mn-cs"/>
              </a:rPr>
              <a:t>El modelo que se compone de un sistema de relaciones causales entre objetivos declarados en 4 perspectivas, financiera, de servicios, de procesos y de personas, para alcanzar el norte estratégico, que es la Visión, considerando las 5 fuerzas internas y externas que influyen en la organización. A todo lo anterior, el modelo asocia una serie de indicadores con el objetivo de monitorear la gestión y el cumplimiento de las actividades planificadas. Las iniciativas estratégicas y planes de acción contribuyen a lograr las metas declaradas, cuya selección, priorización y asignación de recursos específicos es fundamental entendiendo como meta aquel valor que se desea para un indicador en un período determinado En síntesis, el modelo está compuesto por: </a:t>
            </a:r>
          </a:p>
          <a:p>
            <a:endParaRPr lang="es-CO" sz="1200" b="0" i="0" u="none" strike="noStrike" kern="1200" baseline="0" dirty="0" smtClean="0">
              <a:solidFill>
                <a:schemeClr val="tx1"/>
              </a:solidFill>
              <a:latin typeface="+mn-lt"/>
              <a:ea typeface="+mn-ea"/>
              <a:cs typeface="+mn-cs"/>
            </a:endParaRPr>
          </a:p>
          <a:p>
            <a:r>
              <a:rPr lang="es-CO" sz="1200" b="0" i="0" u="none" strike="noStrike" kern="1200" baseline="0" dirty="0" smtClean="0">
                <a:solidFill>
                  <a:schemeClr val="tx1"/>
                </a:solidFill>
                <a:latin typeface="+mn-lt"/>
                <a:ea typeface="+mn-ea"/>
                <a:cs typeface="+mn-cs"/>
              </a:rPr>
              <a:t>Las declaraciones estratégicas corporativas que marcan el rumbo de la organización. </a:t>
            </a:r>
          </a:p>
          <a:p>
            <a:r>
              <a:rPr lang="es-CO" sz="1200" b="0" i="0" u="none" strike="noStrike" kern="1200" baseline="0" dirty="0" smtClean="0">
                <a:solidFill>
                  <a:schemeClr val="tx1"/>
                </a:solidFill>
                <a:latin typeface="+mn-lt"/>
                <a:ea typeface="+mn-ea"/>
                <a:cs typeface="+mn-cs"/>
              </a:rPr>
              <a:t> Un conjunto de objetivos estratégicos dispuestos en 4 perspectivas. </a:t>
            </a:r>
          </a:p>
          <a:p>
            <a:r>
              <a:rPr lang="es-CO" sz="1200" b="0" i="0" u="none" strike="noStrike" kern="1200" baseline="0" dirty="0" smtClean="0">
                <a:solidFill>
                  <a:schemeClr val="tx1"/>
                </a:solidFill>
                <a:latin typeface="+mn-lt"/>
                <a:ea typeface="+mn-ea"/>
                <a:cs typeface="+mn-cs"/>
              </a:rPr>
              <a:t> Un conjunto de indicadores asociados a los objetivos. </a:t>
            </a:r>
          </a:p>
          <a:p>
            <a:r>
              <a:rPr lang="es-CO" sz="1200" b="0" i="0" u="none" strike="noStrike" kern="1200" baseline="0" dirty="0" smtClean="0">
                <a:solidFill>
                  <a:schemeClr val="tx1"/>
                </a:solidFill>
                <a:latin typeface="+mn-lt"/>
                <a:ea typeface="+mn-ea"/>
                <a:cs typeface="+mn-cs"/>
              </a:rPr>
              <a:t> Una direccionalidad de referencia hacia donde se pretende llevar o movilizar cada indicador. </a:t>
            </a:r>
          </a:p>
          <a:p>
            <a:r>
              <a:rPr lang="es-CO" sz="1200" b="0" i="0" u="none" strike="noStrike" kern="1200" baseline="0" dirty="0" smtClean="0">
                <a:solidFill>
                  <a:schemeClr val="tx1"/>
                </a:solidFill>
                <a:latin typeface="+mn-lt"/>
                <a:ea typeface="+mn-ea"/>
                <a:cs typeface="+mn-cs"/>
              </a:rPr>
              <a:t> Un conjunto de acciones a realizar para alcanzar el valor esperado de cada indicador. </a:t>
            </a:r>
          </a:p>
          <a:p>
            <a:endParaRPr lang="es-CO" dirty="0" smtClean="0"/>
          </a:p>
          <a:p>
            <a:endParaRPr lang="es-CO" dirty="0"/>
          </a:p>
        </p:txBody>
      </p:sp>
      <p:sp>
        <p:nvSpPr>
          <p:cNvPr id="4" name="Marcador de número de diapositiva 3"/>
          <p:cNvSpPr>
            <a:spLocks noGrp="1"/>
          </p:cNvSpPr>
          <p:nvPr>
            <p:ph type="sldNum" sz="quarter" idx="10"/>
          </p:nvPr>
        </p:nvSpPr>
        <p:spPr/>
        <p:txBody>
          <a:bodyPr/>
          <a:lstStyle/>
          <a:p>
            <a:fld id="{0DB36204-4D66-433D-91E1-37D12AB3E4D4}" type="slidenum">
              <a:rPr lang="es-CO" smtClean="0"/>
              <a:t>6</a:t>
            </a:fld>
            <a:endParaRPr lang="es-CO"/>
          </a:p>
        </p:txBody>
      </p:sp>
    </p:spTree>
    <p:extLst>
      <p:ext uri="{BB962C8B-B14F-4D97-AF65-F5344CB8AC3E}">
        <p14:creationId xmlns:p14="http://schemas.microsoft.com/office/powerpoint/2010/main" val="11547985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DB36204-4D66-433D-91E1-37D12AB3E4D4}" type="slidenum">
              <a:rPr lang="es-CO" smtClean="0"/>
              <a:t>11</a:t>
            </a:fld>
            <a:endParaRPr lang="es-CO"/>
          </a:p>
        </p:txBody>
      </p:sp>
    </p:spTree>
    <p:extLst>
      <p:ext uri="{BB962C8B-B14F-4D97-AF65-F5344CB8AC3E}">
        <p14:creationId xmlns:p14="http://schemas.microsoft.com/office/powerpoint/2010/main" val="3803616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DB36204-4D66-433D-91E1-37D12AB3E4D4}" type="slidenum">
              <a:rPr lang="es-CO" smtClean="0"/>
              <a:t>18</a:t>
            </a:fld>
            <a:endParaRPr lang="es-CO"/>
          </a:p>
        </p:txBody>
      </p:sp>
    </p:spTree>
    <p:extLst>
      <p:ext uri="{BB962C8B-B14F-4D97-AF65-F5344CB8AC3E}">
        <p14:creationId xmlns:p14="http://schemas.microsoft.com/office/powerpoint/2010/main" val="15636472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DB36204-4D66-433D-91E1-37D12AB3E4D4}" type="slidenum">
              <a:rPr lang="es-CO" smtClean="0"/>
              <a:t>26</a:t>
            </a:fld>
            <a:endParaRPr lang="es-CO"/>
          </a:p>
        </p:txBody>
      </p:sp>
    </p:spTree>
    <p:extLst>
      <p:ext uri="{BB962C8B-B14F-4D97-AF65-F5344CB8AC3E}">
        <p14:creationId xmlns:p14="http://schemas.microsoft.com/office/powerpoint/2010/main" val="19814714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O" dirty="0"/>
          </a:p>
        </p:txBody>
      </p:sp>
      <p:sp>
        <p:nvSpPr>
          <p:cNvPr id="4" name="Marcador de número de diapositiva 3"/>
          <p:cNvSpPr>
            <a:spLocks noGrp="1"/>
          </p:cNvSpPr>
          <p:nvPr>
            <p:ph type="sldNum" sz="quarter" idx="10"/>
          </p:nvPr>
        </p:nvSpPr>
        <p:spPr/>
        <p:txBody>
          <a:bodyPr/>
          <a:lstStyle/>
          <a:p>
            <a:fld id="{0DB36204-4D66-433D-91E1-37D12AB3E4D4}" type="slidenum">
              <a:rPr lang="es-CO" smtClean="0"/>
              <a:t>33</a:t>
            </a:fld>
            <a:endParaRPr lang="es-CO"/>
          </a:p>
        </p:txBody>
      </p:sp>
    </p:spTree>
    <p:extLst>
      <p:ext uri="{BB962C8B-B14F-4D97-AF65-F5344CB8AC3E}">
        <p14:creationId xmlns:p14="http://schemas.microsoft.com/office/powerpoint/2010/main" val="40396074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6470653-F147-49D7-ADF5-848D1DD94EBA}" type="datetimeFigureOut">
              <a:rPr lang="es-ES" smtClean="0"/>
              <a:t>18/04/2017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552013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470653-F147-49D7-ADF5-848D1DD94EBA}" type="datetimeFigureOut">
              <a:rPr lang="es-ES" smtClean="0"/>
              <a:t>18/04/2017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345486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470653-F147-49D7-ADF5-848D1DD94EBA}" type="datetimeFigureOut">
              <a:rPr lang="es-ES" smtClean="0"/>
              <a:t>18/04/2017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2317730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6470653-F147-49D7-ADF5-848D1DD94EBA}" type="datetimeFigureOut">
              <a:rPr lang="es-ES" smtClean="0"/>
              <a:t>18/04/2017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372905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6470653-F147-49D7-ADF5-848D1DD94EBA}" type="datetimeFigureOut">
              <a:rPr lang="es-ES" smtClean="0"/>
              <a:t>18/04/2017</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71633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6470653-F147-49D7-ADF5-848D1DD94EBA}" type="datetimeFigureOut">
              <a:rPr lang="es-ES" smtClean="0"/>
              <a:t>18/04/2017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9347723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6470653-F147-49D7-ADF5-848D1DD94EBA}" type="datetimeFigureOut">
              <a:rPr lang="es-ES" smtClean="0"/>
              <a:t>18/04/2017</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1090650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6470653-F147-49D7-ADF5-848D1DD94EBA}" type="datetimeFigureOut">
              <a:rPr lang="es-ES" smtClean="0"/>
              <a:t>18/04/2017</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132470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470653-F147-49D7-ADF5-848D1DD94EBA}" type="datetimeFigureOut">
              <a:rPr lang="es-ES" smtClean="0"/>
              <a:t>18/04/2017</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447397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470653-F147-49D7-ADF5-848D1DD94EBA}" type="datetimeFigureOut">
              <a:rPr lang="es-ES" smtClean="0"/>
              <a:t>18/04/2017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27925482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6470653-F147-49D7-ADF5-848D1DD94EBA}" type="datetimeFigureOut">
              <a:rPr lang="es-ES" smtClean="0"/>
              <a:t>18/04/2017</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73915317-773F-417D-8247-5C149859B299}" type="slidenum">
              <a:rPr lang="es-ES" smtClean="0"/>
              <a:t>‹Nº›</a:t>
            </a:fld>
            <a:endParaRPr lang="es-ES"/>
          </a:p>
        </p:txBody>
      </p:sp>
    </p:spTree>
    <p:extLst>
      <p:ext uri="{BB962C8B-B14F-4D97-AF65-F5344CB8AC3E}">
        <p14:creationId xmlns:p14="http://schemas.microsoft.com/office/powerpoint/2010/main" val="70813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470653-F147-49D7-ADF5-848D1DD94EBA}" type="datetimeFigureOut">
              <a:rPr lang="es-ES" smtClean="0"/>
              <a:t>18/04/2017</a:t>
            </a:fld>
            <a:endParaRPr lang="es-E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15317-773F-417D-8247-5C149859B299}" type="slidenum">
              <a:rPr lang="es-ES" smtClean="0"/>
              <a:t>‹Nº›</a:t>
            </a:fld>
            <a:endParaRPr lang="es-ES"/>
          </a:p>
        </p:txBody>
      </p:sp>
    </p:spTree>
    <p:extLst>
      <p:ext uri="{BB962C8B-B14F-4D97-AF65-F5344CB8AC3E}">
        <p14:creationId xmlns:p14="http://schemas.microsoft.com/office/powerpoint/2010/main" val="40176989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diagramData" Target="../diagrams/data7.xml"/><Relationship Id="rId3" Type="http://schemas.openxmlformats.org/officeDocument/2006/relationships/diagramData" Target="../diagrams/data6.xml"/><Relationship Id="rId7" Type="http://schemas.microsoft.com/office/2007/relationships/diagramDrawing" Target="../diagrams/drawing6.xml"/><Relationship Id="rId12" Type="http://schemas.microsoft.com/office/2007/relationships/diagramDrawing" Target="../diagrams/drawing7.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6.xml"/><Relationship Id="rId11" Type="http://schemas.openxmlformats.org/officeDocument/2006/relationships/diagramColors" Target="../diagrams/colors7.xml"/><Relationship Id="rId5" Type="http://schemas.openxmlformats.org/officeDocument/2006/relationships/diagramQuickStyle" Target="../diagrams/quickStyle6.xml"/><Relationship Id="rId10" Type="http://schemas.openxmlformats.org/officeDocument/2006/relationships/diagramQuickStyle" Target="../diagrams/quickStyle7.xml"/><Relationship Id="rId4" Type="http://schemas.openxmlformats.org/officeDocument/2006/relationships/diagramLayout" Target="../diagrams/layout6.xml"/><Relationship Id="rId9"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4828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628650" y="1825625"/>
            <a:ext cx="7886700" cy="3083921"/>
          </a:xfrm>
          <a:prstGeom prst="rect">
            <a:avLst/>
          </a:prstGeom>
          <a:noFill/>
        </p:spPr>
        <p:txBody>
          <a:bodyPr wrap="square" rtlCol="0">
            <a:spAutoFit/>
          </a:bodyPr>
          <a:lstStyle/>
          <a:p>
            <a:pPr marL="0" indent="0" algn="ctr">
              <a:buNone/>
            </a:pPr>
            <a:r>
              <a:rPr lang="es-CO" sz="7200" dirty="0" smtClean="0">
                <a:solidFill>
                  <a:schemeClr val="bg1"/>
                </a:solidFill>
              </a:rPr>
              <a:t>PERSPECTIVA PROCESOS INTERNOS</a:t>
            </a:r>
            <a:endParaRPr lang="es-CO" sz="7200" dirty="0">
              <a:solidFill>
                <a:schemeClr val="bg1"/>
              </a:solidFill>
            </a:endParaRPr>
          </a:p>
        </p:txBody>
      </p:sp>
    </p:spTree>
    <p:extLst>
      <p:ext uri="{BB962C8B-B14F-4D97-AF65-F5344CB8AC3E}">
        <p14:creationId xmlns:p14="http://schemas.microsoft.com/office/powerpoint/2010/main" val="2689121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3996375958"/>
              </p:ext>
            </p:extLst>
          </p:nvPr>
        </p:nvGraphicFramePr>
        <p:xfrm>
          <a:off x="628650" y="1086928"/>
          <a:ext cx="7886700" cy="5090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a:off x="7034688" y="1923688"/>
            <a:ext cx="324000" cy="3456000"/>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ESPECÍFICOS</a:t>
            </a:r>
            <a:endParaRPr lang="es-CO" sz="1400" b="1" dirty="0">
              <a:effectLst>
                <a:outerShdw blurRad="38100" dist="38100" dir="2700000" algn="tl">
                  <a:srgbClr val="000000">
                    <a:alpha val="43137"/>
                  </a:srgbClr>
                </a:outerShdw>
              </a:effectLst>
            </a:endParaRPr>
          </a:p>
        </p:txBody>
      </p:sp>
      <p:sp>
        <p:nvSpPr>
          <p:cNvPr id="11" name="CuadroTexto 10"/>
          <p:cNvSpPr txBox="1"/>
          <p:nvPr/>
        </p:nvSpPr>
        <p:spPr>
          <a:xfrm>
            <a:off x="415352" y="2305966"/>
            <a:ext cx="288000" cy="2691444"/>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ESTRATÉGICO</a:t>
            </a:r>
            <a:endParaRPr lang="es-CO" sz="1400" b="1" dirty="0">
              <a:effectLst>
                <a:outerShdw blurRad="38100" dist="38100" dir="2700000" algn="tl">
                  <a:srgbClr val="000000">
                    <a:alpha val="43137"/>
                  </a:srgbClr>
                </a:outerShdw>
              </a:effectLst>
            </a:endParaRPr>
          </a:p>
        </p:txBody>
      </p:sp>
      <p:sp>
        <p:nvSpPr>
          <p:cNvPr id="12" name="CuadroTexto 11"/>
          <p:cNvSpPr txBox="1"/>
          <p:nvPr/>
        </p:nvSpPr>
        <p:spPr>
          <a:xfrm rot="5400000">
            <a:off x="3882885" y="1697784"/>
            <a:ext cx="400110" cy="1616475"/>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GESTIÓN</a:t>
            </a:r>
            <a:endParaRPr lang="es-CO"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94804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rot="5400000">
            <a:off x="1460943" y="-759297"/>
            <a:ext cx="40011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PRODUCTO</a:t>
            </a:r>
            <a:endParaRPr lang="es-CO" sz="1400" b="1" dirty="0">
              <a:effectLst>
                <a:outerShdw blurRad="38100" dist="38100" dir="2700000" algn="tl">
                  <a:srgbClr val="000000">
                    <a:alpha val="43137"/>
                  </a:srgb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1667948152"/>
              </p:ext>
            </p:extLst>
          </p:nvPr>
        </p:nvGraphicFramePr>
        <p:xfrm>
          <a:off x="628648" y="688768"/>
          <a:ext cx="8277846" cy="5280660"/>
        </p:xfrm>
        <a:graphic>
          <a:graphicData uri="http://schemas.openxmlformats.org/drawingml/2006/table">
            <a:tbl>
              <a:tblPr firstRow="1" firstCol="1" bandRow="1">
                <a:tableStyleId>{C083E6E3-FA7D-4D7B-A595-EF9225AFEA82}</a:tableStyleId>
              </a:tblPr>
              <a:tblGrid>
                <a:gridCol w="2166984"/>
                <a:gridCol w="2167917"/>
                <a:gridCol w="2167917"/>
                <a:gridCol w="1775028"/>
              </a:tblGrid>
              <a:tr h="138433">
                <a:tc gridSpan="4">
                  <a:txBody>
                    <a:bodyPr/>
                    <a:lstStyle/>
                    <a:p>
                      <a:pPr algn="ctr">
                        <a:lnSpc>
                          <a:spcPct val="150000"/>
                        </a:lnSpc>
                        <a:spcAft>
                          <a:spcPts val="0"/>
                        </a:spcAft>
                      </a:pPr>
                      <a:r>
                        <a:rPr lang="es-CO" sz="1050" dirty="0">
                          <a:effectLst/>
                        </a:rPr>
                        <a:t>METAS</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138433">
                <a:tc>
                  <a:txBody>
                    <a:bodyPr/>
                    <a:lstStyle/>
                    <a:p>
                      <a:pPr algn="just">
                        <a:lnSpc>
                          <a:spcPct val="150000"/>
                        </a:lnSpc>
                        <a:spcAft>
                          <a:spcPts val="0"/>
                        </a:spcAft>
                      </a:pPr>
                      <a:r>
                        <a:rPr lang="es-CO" sz="1050">
                          <a:effectLst/>
                        </a:rPr>
                        <a:t>AÑO 2017</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50">
                          <a:effectLst/>
                        </a:rPr>
                        <a:t>AÑO 2018</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50">
                          <a:effectLst/>
                        </a:rPr>
                        <a:t>AÑO 2019</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50">
                          <a:effectLst/>
                        </a:rPr>
                        <a:t>AÑO 2020</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3481">
                <a:tc>
                  <a:txBody>
                    <a:bodyPr/>
                    <a:lstStyle/>
                    <a:p>
                      <a:pPr algn="just">
                        <a:lnSpc>
                          <a:spcPct val="150000"/>
                        </a:lnSpc>
                        <a:spcAft>
                          <a:spcPts val="0"/>
                        </a:spcAft>
                      </a:pPr>
                      <a:r>
                        <a:rPr lang="es-CO" sz="1050" dirty="0">
                          <a:effectLst/>
                        </a:rPr>
                        <a:t>Cumplimiento del 100%</a:t>
                      </a:r>
                    </a:p>
                    <a:p>
                      <a:pPr algn="just">
                        <a:lnSpc>
                          <a:spcPct val="150000"/>
                        </a:lnSpc>
                        <a:spcAft>
                          <a:spcPts val="0"/>
                        </a:spcAft>
                      </a:pPr>
                      <a:r>
                        <a:rPr lang="es-CO" sz="1050" dirty="0">
                          <a:effectLst/>
                        </a:rPr>
                        <a:t>de las </a:t>
                      </a:r>
                      <a:r>
                        <a:rPr lang="es-CO" sz="1050" dirty="0" smtClean="0">
                          <a:effectLst/>
                        </a:rPr>
                        <a:t>actividades propuestas </a:t>
                      </a:r>
                      <a:r>
                        <a:rPr lang="es-CO" sz="1050" dirty="0">
                          <a:effectLst/>
                        </a:rPr>
                        <a:t>en el</a:t>
                      </a:r>
                    </a:p>
                    <a:p>
                      <a:pPr algn="just">
                        <a:lnSpc>
                          <a:spcPct val="150000"/>
                        </a:lnSpc>
                        <a:spcAft>
                          <a:spcPts val="0"/>
                        </a:spcAft>
                      </a:pPr>
                      <a:r>
                        <a:rPr lang="es-CO" sz="1050" dirty="0">
                          <a:effectLst/>
                        </a:rPr>
                        <a:t>cronograma del Plan </a:t>
                      </a:r>
                      <a:r>
                        <a:rPr lang="es-CO" sz="1050" dirty="0" smtClean="0">
                          <a:effectLst/>
                        </a:rPr>
                        <a:t>de Mejora </a:t>
                      </a:r>
                      <a:r>
                        <a:rPr lang="es-CO" sz="1050" dirty="0">
                          <a:effectLst/>
                        </a:rPr>
                        <a:t>de los </a:t>
                      </a:r>
                      <a:r>
                        <a:rPr lang="es-CO" sz="1050" dirty="0" smtClean="0">
                          <a:effectLst/>
                        </a:rPr>
                        <a:t>4 componentes </a:t>
                      </a:r>
                      <a:r>
                        <a:rPr lang="es-CO" sz="1050" dirty="0">
                          <a:effectLst/>
                        </a:rPr>
                        <a:t>del SOGC</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Cumplimiento del 100%</a:t>
                      </a:r>
                    </a:p>
                    <a:p>
                      <a:pPr algn="just">
                        <a:lnSpc>
                          <a:spcPct val="150000"/>
                        </a:lnSpc>
                        <a:spcAft>
                          <a:spcPts val="0"/>
                        </a:spcAft>
                      </a:pPr>
                      <a:r>
                        <a:rPr lang="es-CO" sz="1050" dirty="0">
                          <a:effectLst/>
                        </a:rPr>
                        <a:t>de las </a:t>
                      </a:r>
                      <a:r>
                        <a:rPr lang="es-CO" sz="1050" dirty="0" smtClean="0">
                          <a:effectLst/>
                        </a:rPr>
                        <a:t>actividades propuestas </a:t>
                      </a:r>
                      <a:r>
                        <a:rPr lang="es-CO" sz="1050" dirty="0">
                          <a:effectLst/>
                        </a:rPr>
                        <a:t>en el</a:t>
                      </a:r>
                    </a:p>
                    <a:p>
                      <a:pPr algn="just">
                        <a:lnSpc>
                          <a:spcPct val="150000"/>
                        </a:lnSpc>
                        <a:spcAft>
                          <a:spcPts val="0"/>
                        </a:spcAft>
                      </a:pPr>
                      <a:r>
                        <a:rPr lang="es-CO" sz="1050" dirty="0">
                          <a:effectLst/>
                        </a:rPr>
                        <a:t>cronograma del Plan </a:t>
                      </a:r>
                      <a:r>
                        <a:rPr lang="es-CO" sz="1050" dirty="0" smtClean="0">
                          <a:effectLst/>
                        </a:rPr>
                        <a:t>de Mejora </a:t>
                      </a:r>
                      <a:r>
                        <a:rPr lang="es-CO" sz="1050" dirty="0">
                          <a:effectLst/>
                        </a:rPr>
                        <a:t>de los </a:t>
                      </a:r>
                      <a:r>
                        <a:rPr lang="es-CO" sz="1050" dirty="0" smtClean="0">
                          <a:effectLst/>
                        </a:rPr>
                        <a:t>4componentes </a:t>
                      </a:r>
                      <a:r>
                        <a:rPr lang="es-CO" sz="1050" dirty="0">
                          <a:effectLst/>
                        </a:rPr>
                        <a:t>del SOGC</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smtClean="0">
                          <a:effectLst/>
                        </a:rPr>
                        <a:t>Cumplimiento del 100%</a:t>
                      </a:r>
                    </a:p>
                    <a:p>
                      <a:pPr algn="just">
                        <a:lnSpc>
                          <a:spcPct val="150000"/>
                        </a:lnSpc>
                        <a:spcAft>
                          <a:spcPts val="0"/>
                        </a:spcAft>
                      </a:pPr>
                      <a:r>
                        <a:rPr lang="es-CO" sz="1050" dirty="0" smtClean="0">
                          <a:effectLst/>
                        </a:rPr>
                        <a:t>de las actividades propuestas en el</a:t>
                      </a:r>
                    </a:p>
                    <a:p>
                      <a:pPr algn="just">
                        <a:lnSpc>
                          <a:spcPct val="150000"/>
                        </a:lnSpc>
                        <a:spcAft>
                          <a:spcPts val="0"/>
                        </a:spcAft>
                      </a:pPr>
                      <a:r>
                        <a:rPr lang="es-CO" sz="1050" dirty="0" smtClean="0">
                          <a:effectLst/>
                        </a:rPr>
                        <a:t>cronograma del Plan de Mejora de los 4componentes del SOGC</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smtClean="0">
                          <a:effectLst/>
                        </a:rPr>
                        <a:t>Cumplimiento del 100%</a:t>
                      </a:r>
                    </a:p>
                    <a:p>
                      <a:pPr algn="just">
                        <a:lnSpc>
                          <a:spcPct val="150000"/>
                        </a:lnSpc>
                        <a:spcAft>
                          <a:spcPts val="0"/>
                        </a:spcAft>
                      </a:pPr>
                      <a:r>
                        <a:rPr lang="es-CO" sz="1050" dirty="0" smtClean="0">
                          <a:effectLst/>
                        </a:rPr>
                        <a:t>de las actividades propuestas en el</a:t>
                      </a:r>
                    </a:p>
                    <a:p>
                      <a:pPr algn="just">
                        <a:lnSpc>
                          <a:spcPct val="150000"/>
                        </a:lnSpc>
                        <a:spcAft>
                          <a:spcPts val="0"/>
                        </a:spcAft>
                      </a:pPr>
                      <a:r>
                        <a:rPr lang="es-CO" sz="1050" dirty="0" smtClean="0">
                          <a:effectLst/>
                        </a:rPr>
                        <a:t>cronograma del Plan de Mejora de los 4componentes del SOGC</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35921">
                <a:tc>
                  <a:txBody>
                    <a:bodyPr/>
                    <a:lstStyle/>
                    <a:p>
                      <a:pPr algn="just">
                        <a:lnSpc>
                          <a:spcPct val="150000"/>
                        </a:lnSpc>
                        <a:spcAft>
                          <a:spcPts val="0"/>
                        </a:spcAft>
                      </a:pPr>
                      <a:r>
                        <a:rPr lang="es-CO" sz="1050">
                          <a:effectLst/>
                        </a:rPr>
                        <a:t>Implementación del 40% de los procesos del Hospital</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Implementación del 80% de los procesos del Hospital</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Implementación 100% de los procesos del Hospital</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Implementación 100% de los procesos del Hospital</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801">
                <a:tc>
                  <a:txBody>
                    <a:bodyPr/>
                    <a:lstStyle/>
                    <a:p>
                      <a:pPr algn="just">
                        <a:lnSpc>
                          <a:spcPct val="150000"/>
                        </a:lnSpc>
                        <a:spcAft>
                          <a:spcPts val="0"/>
                        </a:spcAft>
                      </a:pPr>
                      <a:r>
                        <a:rPr lang="es-CO" sz="1050">
                          <a:effectLst/>
                        </a:rPr>
                        <a:t>Cumplir con el 90% de las acciones de seguimiento de gestión proyectadas de los componentes del Sistema de Control Interno</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Cumplir con el 90% de las acciones de seguimiento de gestión proyectadas de los componentes del Sistema de Control Interno</a:t>
                      </a:r>
                    </a:p>
                    <a:p>
                      <a:pPr algn="just">
                        <a:lnSpc>
                          <a:spcPct val="150000"/>
                        </a:lnSpc>
                        <a:spcAft>
                          <a:spcPts val="0"/>
                        </a:spcAft>
                      </a:pPr>
                      <a:r>
                        <a:rPr lang="es-CO" sz="1050">
                          <a:effectLst/>
                        </a:rPr>
                        <a:t> </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Cumplir con el 90% de las acciones de seguimiento de gestión proyectadas de los componentes del Sistema de Control Interno</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Cumplir con el 90% de las acciones de seguimiento de gestión proyectadas de los componentes del Sistema de Control Interno</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900">
                <a:tc>
                  <a:txBody>
                    <a:bodyPr/>
                    <a:lstStyle/>
                    <a:p>
                      <a:pPr algn="just">
                        <a:lnSpc>
                          <a:spcPct val="150000"/>
                        </a:lnSpc>
                        <a:spcAft>
                          <a:spcPts val="0"/>
                        </a:spcAft>
                      </a:pPr>
                      <a:r>
                        <a:rPr lang="es-CO" sz="1050" dirty="0">
                          <a:effectLst/>
                        </a:rPr>
                        <a:t>Implementación del 50% </a:t>
                      </a:r>
                      <a:r>
                        <a:rPr lang="es-CO" sz="1050" dirty="0" smtClean="0">
                          <a:effectLst/>
                        </a:rPr>
                        <a:t>Programa </a:t>
                      </a:r>
                      <a:r>
                        <a:rPr lang="es-CO" sz="1050" dirty="0">
                          <a:effectLst/>
                        </a:rPr>
                        <a:t>de gestión documental</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Implementación del 100% del </a:t>
                      </a:r>
                      <a:r>
                        <a:rPr lang="es-CO" sz="1050" dirty="0" smtClean="0">
                          <a:effectLst/>
                        </a:rPr>
                        <a:t>programa </a:t>
                      </a:r>
                      <a:r>
                        <a:rPr lang="es-CO" sz="1050" dirty="0">
                          <a:effectLst/>
                        </a:rPr>
                        <a:t>de gestión documental</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Seguimiento al 100% Sistema de Gestión documental implementado</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Seguimiento al 100% Sistema de Gestión documental implementado</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89801">
                <a:tc>
                  <a:txBody>
                    <a:bodyPr/>
                    <a:lstStyle/>
                    <a:p>
                      <a:pPr algn="just">
                        <a:lnSpc>
                          <a:spcPct val="150000"/>
                        </a:lnSpc>
                        <a:spcAft>
                          <a:spcPts val="0"/>
                        </a:spcAft>
                      </a:pPr>
                      <a:r>
                        <a:rPr lang="es-CO" sz="1050" dirty="0">
                          <a:effectLst/>
                        </a:rPr>
                        <a:t>Alcanzar un promedio de calificación de autoevaluación en desarrollo del ciclo de preparación para la acreditación de 1.2</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Alcanzar un promedio de calificación de autoevaluación en desarrollo del ciclo de preparación para la acreditación de 1.2</a:t>
                      </a:r>
                      <a:endParaRPr lang="es-CO" sz="105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Alcanzar un promedio de calificación de autoevaluación en desarrollo del ciclo de preparación para la acreditación de 1.2</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Alcanzar un promedio de calificación de autoevaluación en desarrollo del ciclo de preparación para la acreditación de 1.2</a:t>
                      </a:r>
                      <a:endParaRPr lang="es-CO" sz="105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3211760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rot="5400000">
            <a:off x="1460943" y="-759297"/>
            <a:ext cx="40011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PRODUCTO</a:t>
            </a:r>
            <a:endParaRPr lang="es-CO" sz="1400" b="1" dirty="0">
              <a:effectLst>
                <a:outerShdw blurRad="38100" dist="38100" dir="2700000" algn="tl">
                  <a:srgbClr val="000000">
                    <a:alpha val="43137"/>
                  </a:srgb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55944520"/>
              </p:ext>
            </p:extLst>
          </p:nvPr>
        </p:nvGraphicFramePr>
        <p:xfrm>
          <a:off x="628648" y="688768"/>
          <a:ext cx="7886703" cy="6263640"/>
        </p:xfrm>
        <a:graphic>
          <a:graphicData uri="http://schemas.openxmlformats.org/drawingml/2006/table">
            <a:tbl>
              <a:tblPr firstRow="1" firstCol="1" bandRow="1">
                <a:tableStyleId>{C083E6E3-FA7D-4D7B-A595-EF9225AFEA82}</a:tableStyleId>
              </a:tblPr>
              <a:tblGrid>
                <a:gridCol w="2064590"/>
                <a:gridCol w="2065479"/>
                <a:gridCol w="2065479"/>
                <a:gridCol w="1691155"/>
              </a:tblGrid>
              <a:tr h="138433">
                <a:tc gridSpan="4">
                  <a:txBody>
                    <a:bodyPr/>
                    <a:lstStyle/>
                    <a:p>
                      <a:pPr algn="ctr">
                        <a:lnSpc>
                          <a:spcPct val="150000"/>
                        </a:lnSpc>
                        <a:spcAft>
                          <a:spcPts val="0"/>
                        </a:spcAft>
                      </a:pPr>
                      <a:r>
                        <a:rPr lang="es-CO" sz="1000" dirty="0">
                          <a:effectLst/>
                        </a:rPr>
                        <a:t>METAS</a:t>
                      </a:r>
                      <a:endParaRPr lang="es-CO" sz="100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138433">
                <a:tc>
                  <a:txBody>
                    <a:bodyPr/>
                    <a:lstStyle/>
                    <a:p>
                      <a:pPr algn="just">
                        <a:lnSpc>
                          <a:spcPct val="150000"/>
                        </a:lnSpc>
                        <a:spcAft>
                          <a:spcPts val="0"/>
                        </a:spcAft>
                      </a:pPr>
                      <a:r>
                        <a:rPr lang="es-CO" sz="1000">
                          <a:effectLst/>
                        </a:rPr>
                        <a:t>AÑO 2017</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a:effectLst/>
                        </a:rPr>
                        <a:t>AÑO 2018</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a:effectLst/>
                        </a:rPr>
                        <a:t>AÑO 2019</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a:effectLst/>
                        </a:rPr>
                        <a:t>AÑO 2020</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443">
                <a:tc>
                  <a:txBody>
                    <a:bodyPr/>
                    <a:lstStyle/>
                    <a:p>
                      <a:pPr algn="just">
                        <a:lnSpc>
                          <a:spcPct val="150000"/>
                        </a:lnSpc>
                        <a:spcAft>
                          <a:spcPts val="0"/>
                        </a:spcAft>
                      </a:pPr>
                      <a:r>
                        <a:rPr lang="es-CO" sz="1200" dirty="0">
                          <a:effectLst/>
                        </a:rPr>
                        <a:t>Cumplir con el 90% del PAMEC planteado para la vigencia</a:t>
                      </a:r>
                      <a:endParaRPr lang="es-CO" sz="120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Cumplir con el 90% del PAMEC planteado para la vigencia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Cumplir con el 90% del PAMEC planteado para la vigencia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Cumplir con el 90% del PAMEC planteado para la vigencia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30820">
                <a:tc>
                  <a:txBody>
                    <a:bodyPr/>
                    <a:lstStyle/>
                    <a:p>
                      <a:pPr algn="just">
                        <a:lnSpc>
                          <a:spcPct val="150000"/>
                        </a:lnSpc>
                        <a:spcAft>
                          <a:spcPts val="0"/>
                        </a:spcAft>
                      </a:pPr>
                      <a:r>
                        <a:rPr lang="es-CO" sz="1000">
                          <a:effectLst/>
                        </a:rPr>
                        <a:t>Levantar y mantener el plan de manejo de riesgos institucional que incluya el 100% de los procesos institucionales</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Levantar y mantener el plan de manejo de riesgos institucional que incluya el 100% de los procesos institucionales</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Levantar y mantener el plan de manejo de riesgos institucional que incluya el 100% de los procesos institucionales</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Levantar y mantener el plan de manejo de riesgos institucional que incluya el 100% de los procesos institucionales</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4900">
                <a:tc>
                  <a:txBody>
                    <a:bodyPr/>
                    <a:lstStyle/>
                    <a:p>
                      <a:pPr algn="just">
                        <a:lnSpc>
                          <a:spcPct val="150000"/>
                        </a:lnSpc>
                        <a:spcAft>
                          <a:spcPts val="0"/>
                        </a:spcAft>
                      </a:pPr>
                      <a:r>
                        <a:rPr lang="es-CO" sz="1000">
                          <a:effectLst/>
                        </a:rPr>
                        <a:t>Implementar el 100% del Programa de Seguridad del Paciente</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Implementar el 100% del Programa de Seguridad del Paciente</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Implementar el 100% del Programa de Seguridad del Paciente</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Implementar el 100% del Programa de Seguridad del Paciente</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93443">
                <a:tc>
                  <a:txBody>
                    <a:bodyPr/>
                    <a:lstStyle/>
                    <a:p>
                      <a:pPr algn="just">
                        <a:lnSpc>
                          <a:spcPct val="150000"/>
                        </a:lnSpc>
                        <a:spcAft>
                          <a:spcPts val="0"/>
                        </a:spcAft>
                      </a:pPr>
                      <a:r>
                        <a:rPr lang="es-CO" sz="1000">
                          <a:effectLst/>
                        </a:rPr>
                        <a:t>Cumplir con el 90% del Plan de Desarrollo Institucional</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Cumplir con el 90% del Plan de Desarrollo Institucional</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Cumplir con el 90% del Plan de Desarrollo Institucional</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Cumplir con el 90% del Plan de Desarrollo Institucional</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5721">
                <a:tc>
                  <a:txBody>
                    <a:bodyPr/>
                    <a:lstStyle/>
                    <a:p>
                      <a:pPr algn="just">
                        <a:lnSpc>
                          <a:spcPct val="150000"/>
                        </a:lnSpc>
                        <a:spcAft>
                          <a:spcPts val="0"/>
                        </a:spcAft>
                      </a:pPr>
                      <a:r>
                        <a:rPr lang="es-CO" sz="1000">
                          <a:effectLst/>
                        </a:rPr>
                        <a:t>Lograr que la adherencia a guías de  aplicación de guía de manejo específica de Enfermedad Hipertensiva sea del 90%  de acuerdo a la muestra representativa mensual generada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Lograr que la adherencia a guías de  aplicación de guía de manejo específica de Enfermedad Hipertensiva sea del 90%  de acuerdo a la muestra representativa mensual generada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Lograr que la adherencia a guías de  aplicación de guía de manejo específica de Enfermedad Hipertensiva sea del 90%  de acuerdo a la muestra representativa mensual generada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Lograr que la adherencia a guías de  aplicación de guía de manejo específica de Enfermedad Hipertensiva sea del 90%  de acuerdo a la muestra representativa mensual generada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25721">
                <a:tc>
                  <a:txBody>
                    <a:bodyPr/>
                    <a:lstStyle/>
                    <a:p>
                      <a:pPr algn="just">
                        <a:lnSpc>
                          <a:spcPct val="150000"/>
                        </a:lnSpc>
                        <a:spcAft>
                          <a:spcPts val="0"/>
                        </a:spcAft>
                      </a:pPr>
                      <a:r>
                        <a:rPr lang="es-CO" sz="1000">
                          <a:effectLst/>
                        </a:rPr>
                        <a:t>Lograr que la adherencia a guías de  aplicación de guía de manejo específica de Crecimiento y Desarrollo sea del 80% de acuerdo a la muestra representativa mensual generada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Lograr que la adherencia a guías de  aplicación de guía de manejo específica de Crecimiento y Desarrollo sea del 80% de acuerdo a la muestra representativa mensual generada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Lograr que la adherencia a guías de  aplicación de guía de manejo específica de Crecimiento y Desarrollo sea del 80% de acuerdo a la muestra representativa mensual generada</a:t>
                      </a:r>
                      <a:endParaRPr lang="es-CO" sz="100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Lograr que la adherencia a guías de  aplicación de guía de manejo específica de Crecimiento y Desarrollo sea del 80% de acuerdo a la muestra representativa mensual generada</a:t>
                      </a:r>
                      <a:endParaRPr lang="es-CO" sz="1000" dirty="0">
                        <a:effectLst/>
                        <a:latin typeface="Times New Roman" panose="02020603050405020304" pitchFamily="18" charset="0"/>
                        <a:ea typeface="Times New Roman" panose="02020603050405020304" pitchFamily="18" charset="0"/>
                      </a:endParaRPr>
                    </a:p>
                  </a:txBody>
                  <a:tcPr marL="11824" marR="1182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655653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rot="5400000">
            <a:off x="1460943" y="-759297"/>
            <a:ext cx="40011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PROGRAMAS Y PROYECTOS</a:t>
            </a:r>
            <a:endParaRPr lang="es-CO" sz="1400" b="1" dirty="0">
              <a:effectLst>
                <a:outerShdw blurRad="38100" dist="38100" dir="2700000" algn="tl">
                  <a:srgbClr val="000000">
                    <a:alpha val="43137"/>
                  </a:srgbClr>
                </a:outerShdw>
              </a:effectLst>
            </a:endParaRPr>
          </a:p>
        </p:txBody>
      </p:sp>
      <p:sp>
        <p:nvSpPr>
          <p:cNvPr id="6" name="2 Marcador de contenido"/>
          <p:cNvSpPr>
            <a:spLocks noGrp="1"/>
          </p:cNvSpPr>
          <p:nvPr>
            <p:ph idx="1"/>
          </p:nvPr>
        </p:nvSpPr>
        <p:spPr>
          <a:xfrm>
            <a:off x="604900" y="1136681"/>
            <a:ext cx="7886700" cy="4090255"/>
          </a:xfrm>
        </p:spPr>
        <p:txBody>
          <a:bodyPr>
            <a:normAutofit/>
          </a:bodyPr>
          <a:lstStyle/>
          <a:p>
            <a:pPr marL="0" indent="0" algn="just">
              <a:buNone/>
            </a:pPr>
            <a:r>
              <a:rPr lang="es-CO" sz="2400" b="1" dirty="0"/>
              <a:t>PROGRAMA DE FORTALECIMIENTO CONTINÚO DE LA GESTIÓN INSTITUCIONAL</a:t>
            </a:r>
            <a:endParaRPr lang="es-CO" sz="2400" dirty="0"/>
          </a:p>
          <a:p>
            <a:endParaRPr lang="es-CO" sz="2400" dirty="0" smtClean="0"/>
          </a:p>
          <a:p>
            <a:pPr marL="0" indent="0">
              <a:buNone/>
            </a:pPr>
            <a:r>
              <a:rPr lang="es-CO" sz="2400" dirty="0" smtClean="0"/>
              <a:t>PROYECTOS ASOCIADOS AL PROGRAMA</a:t>
            </a:r>
            <a:endParaRPr lang="es-CO" sz="2400" dirty="0"/>
          </a:p>
          <a:p>
            <a:pPr lvl="0" algn="just"/>
            <a:r>
              <a:rPr lang="es-CO" sz="2400" i="1" dirty="0"/>
              <a:t>Estandarización de herramientas de Evaluación y Seguimiento</a:t>
            </a:r>
          </a:p>
          <a:p>
            <a:pPr lvl="0" algn="just"/>
            <a:r>
              <a:rPr lang="es-CO" sz="2400" i="1" dirty="0"/>
              <a:t>Proyecto: Implementación del PROGRAMA DE GESTIÓN DOCUMENTAL</a:t>
            </a:r>
          </a:p>
          <a:p>
            <a:pPr lvl="0" algn="just"/>
            <a:r>
              <a:rPr lang="es-CO" sz="2400" i="1" dirty="0"/>
              <a:t>Proyecto: Levantamiento y estandarización de procesos institucionales.</a:t>
            </a:r>
          </a:p>
          <a:p>
            <a:endParaRPr lang="es-CO" dirty="0"/>
          </a:p>
        </p:txBody>
      </p:sp>
    </p:spTree>
    <p:extLst>
      <p:ext uri="{BB962C8B-B14F-4D97-AF65-F5344CB8AC3E}">
        <p14:creationId xmlns:p14="http://schemas.microsoft.com/office/powerpoint/2010/main" val="28567628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5543" y="1889127"/>
            <a:ext cx="7886700" cy="396874"/>
          </a:xfrm>
        </p:spPr>
        <p:txBody>
          <a:bodyPr>
            <a:noAutofit/>
          </a:bodyPr>
          <a:lstStyle/>
          <a:p>
            <a:pPr algn="just"/>
            <a:r>
              <a:rPr lang="es-CO" sz="2000" dirty="0" smtClean="0"/>
              <a:t>Programas y proyectos reestructurados que continúan para la vigencia 2017 - 2020 </a:t>
            </a:r>
            <a:r>
              <a:rPr lang="es-CO" sz="2000" dirty="0"/>
              <a:t>bajo los criterios de los estándares y componentes del Sistema Obligatorio de la Garantía de la Calidad  </a:t>
            </a:r>
            <a:r>
              <a:rPr lang="es-CO" sz="2000" dirty="0" smtClean="0"/>
              <a:t>son los siguientes:</a:t>
            </a:r>
            <a:br>
              <a:rPr lang="es-CO" sz="2000" dirty="0" smtClean="0"/>
            </a:br>
            <a:r>
              <a:rPr lang="es-CO" sz="2000" dirty="0"/>
              <a:t/>
            </a:r>
            <a:br>
              <a:rPr lang="es-CO" sz="2000" dirty="0"/>
            </a:br>
            <a:r>
              <a:rPr lang="es-CO" sz="2000" dirty="0"/>
              <a:t/>
            </a:r>
            <a:br>
              <a:rPr lang="es-CO" sz="2000" dirty="0"/>
            </a:br>
            <a:endParaRPr lang="es-CO" sz="2000" dirty="0"/>
          </a:p>
        </p:txBody>
      </p:sp>
      <p:sp>
        <p:nvSpPr>
          <p:cNvPr id="3" name="2 Marcador de contenido"/>
          <p:cNvSpPr>
            <a:spLocks noGrp="1"/>
          </p:cNvSpPr>
          <p:nvPr>
            <p:ph idx="1"/>
          </p:nvPr>
        </p:nvSpPr>
        <p:spPr>
          <a:xfrm>
            <a:off x="628650" y="2579077"/>
            <a:ext cx="7886700" cy="3597886"/>
          </a:xfrm>
        </p:spPr>
        <p:txBody>
          <a:bodyPr>
            <a:normAutofit/>
          </a:bodyPr>
          <a:lstStyle/>
          <a:p>
            <a:pPr marL="0" indent="0" algn="just">
              <a:buNone/>
            </a:pPr>
            <a:r>
              <a:rPr lang="es-CO" sz="2200" b="1" dirty="0"/>
              <a:t>PROGRAMA HOSPITAL SEGURO “por tu seguridad nuestro trabajo es equipo”</a:t>
            </a:r>
            <a:endParaRPr lang="es-CO" sz="2200" dirty="0"/>
          </a:p>
          <a:p>
            <a:pPr marL="0" indent="0">
              <a:buNone/>
            </a:pPr>
            <a:endParaRPr lang="es-CO" sz="2200" dirty="0" smtClean="0"/>
          </a:p>
          <a:p>
            <a:pPr marL="0" indent="0">
              <a:buNone/>
            </a:pPr>
            <a:r>
              <a:rPr lang="es-CO" sz="2200" b="1" dirty="0" smtClean="0"/>
              <a:t>PROYECTOS ASOCIADOS AL PROGRAMA</a:t>
            </a:r>
            <a:r>
              <a:rPr lang="es-CO" sz="2200" dirty="0" smtClean="0"/>
              <a:t> </a:t>
            </a:r>
            <a:endParaRPr lang="es-CO" sz="2200" dirty="0"/>
          </a:p>
          <a:p>
            <a:pPr lvl="0"/>
            <a:r>
              <a:rPr lang="es-CO" sz="2200" i="1" dirty="0"/>
              <a:t>Gestión de auditoria y calidad </a:t>
            </a:r>
          </a:p>
          <a:p>
            <a:pPr lvl="0"/>
            <a:r>
              <a:rPr lang="es-CO" sz="2200" i="1" dirty="0"/>
              <a:t>Implementación  de </a:t>
            </a:r>
            <a:r>
              <a:rPr lang="es-CO" sz="2200" i="1" dirty="0" smtClean="0"/>
              <a:t>política  </a:t>
            </a:r>
            <a:r>
              <a:rPr lang="es-CO" sz="2200" i="1" dirty="0"/>
              <a:t>de seguridad del paciente</a:t>
            </a:r>
          </a:p>
          <a:p>
            <a:pPr lvl="0"/>
            <a:r>
              <a:rPr lang="es-CO" sz="2200" i="1" dirty="0"/>
              <a:t>Humanización del servicio</a:t>
            </a:r>
          </a:p>
          <a:p>
            <a:pPr lvl="0"/>
            <a:r>
              <a:rPr lang="es-CO" sz="2200" i="1" dirty="0"/>
              <a:t>Plan de Auditoria para el mejoramiento continuo con enfoque de acreditación</a:t>
            </a:r>
          </a:p>
          <a:p>
            <a:endParaRPr lang="es-CO" dirty="0"/>
          </a:p>
        </p:txBody>
      </p:sp>
    </p:spTree>
    <p:extLst>
      <p:ext uri="{BB962C8B-B14F-4D97-AF65-F5344CB8AC3E}">
        <p14:creationId xmlns:p14="http://schemas.microsoft.com/office/powerpoint/2010/main" val="15597566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CO"/>
          </a:p>
        </p:txBody>
      </p:sp>
      <p:sp>
        <p:nvSpPr>
          <p:cNvPr id="3" name="Marcador de contenido 2"/>
          <p:cNvSpPr>
            <a:spLocks noGrp="1"/>
          </p:cNvSpPr>
          <p:nvPr>
            <p:ph idx="1"/>
          </p:nvPr>
        </p:nvSpPr>
        <p:spPr/>
        <p:txBody>
          <a:bodyPr>
            <a:normAutofit/>
          </a:bodyPr>
          <a:lstStyle/>
          <a:p>
            <a:pPr marL="0" indent="0">
              <a:buNone/>
            </a:pPr>
            <a:r>
              <a:rPr lang="es-CO" sz="2000" dirty="0" smtClean="0"/>
              <a:t>Programa de </a:t>
            </a:r>
            <a:r>
              <a:rPr lang="es-CO" sz="2000" dirty="0" err="1" smtClean="0"/>
              <a:t>Biosguridad</a:t>
            </a:r>
            <a:endParaRPr lang="es-CO" sz="2000" dirty="0" smtClean="0"/>
          </a:p>
          <a:p>
            <a:r>
              <a:rPr lang="es-CO" sz="2000" dirty="0"/>
              <a:t>Proyecto Manejo Seguro de Residuos Hospitalarios</a:t>
            </a:r>
            <a:endParaRPr lang="es-CO" sz="2000" dirty="0">
              <a:solidFill>
                <a:srgbClr val="000000"/>
              </a:solidFill>
              <a:latin typeface="Calibri" panose="020F0502020204030204" pitchFamily="34" charset="0"/>
            </a:endParaRPr>
          </a:p>
          <a:p>
            <a:r>
              <a:rPr lang="es-CO" sz="2000" dirty="0"/>
              <a:t>Proyecto de Cambio de Insumos de Aseo</a:t>
            </a:r>
            <a:endParaRPr lang="es-CO" sz="2000" dirty="0">
              <a:solidFill>
                <a:srgbClr val="000000"/>
              </a:solidFill>
              <a:latin typeface="Calibri" panose="020F0502020204030204" pitchFamily="34" charset="0"/>
            </a:endParaRPr>
          </a:p>
          <a:p>
            <a:r>
              <a:rPr lang="es-CO" sz="2000" dirty="0"/>
              <a:t>Proyecto de Seguimiento a la Implementación del PGIRHS</a:t>
            </a:r>
            <a:endParaRPr lang="es-CO" sz="2000" dirty="0">
              <a:solidFill>
                <a:srgbClr val="000000"/>
              </a:solidFill>
              <a:latin typeface="Calibri" panose="020F0502020204030204" pitchFamily="34" charset="0"/>
            </a:endParaRPr>
          </a:p>
          <a:p>
            <a:endParaRPr lang="es-CO" dirty="0" smtClean="0"/>
          </a:p>
          <a:p>
            <a:pPr marL="0" indent="0">
              <a:buNone/>
            </a:pPr>
            <a:r>
              <a:rPr lang="es-CO" dirty="0"/>
              <a:t>Programa de Gestión Ambiental</a:t>
            </a:r>
          </a:p>
          <a:p>
            <a:r>
              <a:rPr lang="es-CO" sz="1600" dirty="0"/>
              <a:t>Proyecto de Reducción del Consumo de Papel</a:t>
            </a:r>
          </a:p>
          <a:p>
            <a:r>
              <a:rPr lang="es-CO" sz="1600" dirty="0"/>
              <a:t>Proyecto de Caracterización de Aguas residuales</a:t>
            </a:r>
          </a:p>
          <a:p>
            <a:r>
              <a:rPr lang="es-CO" sz="1600" dirty="0"/>
              <a:t>Proyecto de Ahorro y Uso Racional del Agua</a:t>
            </a:r>
          </a:p>
          <a:p>
            <a:r>
              <a:rPr lang="es-CO" sz="1600" dirty="0"/>
              <a:t>Proyecto de Uso </a:t>
            </a:r>
            <a:r>
              <a:rPr lang="es-CO" sz="1600" dirty="0" err="1"/>
              <a:t>Efciente</a:t>
            </a:r>
            <a:r>
              <a:rPr lang="es-CO" sz="1600" dirty="0"/>
              <a:t> de la Energía</a:t>
            </a:r>
          </a:p>
          <a:p>
            <a:endParaRPr lang="es-CO" dirty="0"/>
          </a:p>
        </p:txBody>
      </p:sp>
    </p:spTree>
    <p:extLst>
      <p:ext uri="{BB962C8B-B14F-4D97-AF65-F5344CB8AC3E}">
        <p14:creationId xmlns:p14="http://schemas.microsoft.com/office/powerpoint/2010/main" val="1445904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628650" y="2455017"/>
            <a:ext cx="7886700" cy="2086725"/>
          </a:xfrm>
          <a:prstGeom prst="rect">
            <a:avLst/>
          </a:prstGeom>
          <a:noFill/>
        </p:spPr>
        <p:txBody>
          <a:bodyPr wrap="square" rtlCol="0">
            <a:spAutoFit/>
          </a:bodyPr>
          <a:lstStyle/>
          <a:p>
            <a:pPr marL="0" indent="0" algn="ctr">
              <a:buNone/>
            </a:pPr>
            <a:r>
              <a:rPr lang="es-CO" sz="7200" dirty="0" smtClean="0">
                <a:solidFill>
                  <a:schemeClr val="bg1"/>
                </a:solidFill>
              </a:rPr>
              <a:t>PERSPECTIVA SERVICIOS</a:t>
            </a:r>
            <a:endParaRPr lang="es-CO" sz="7200" dirty="0">
              <a:solidFill>
                <a:schemeClr val="bg1"/>
              </a:solidFill>
            </a:endParaRPr>
          </a:p>
        </p:txBody>
      </p:sp>
    </p:spTree>
    <p:extLst>
      <p:ext uri="{BB962C8B-B14F-4D97-AF65-F5344CB8AC3E}">
        <p14:creationId xmlns:p14="http://schemas.microsoft.com/office/powerpoint/2010/main" val="36735692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1003145177"/>
              </p:ext>
            </p:extLst>
          </p:nvPr>
        </p:nvGraphicFramePr>
        <p:xfrm>
          <a:off x="628649" y="1086928"/>
          <a:ext cx="8265969" cy="5090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rot="5400000">
            <a:off x="6989341" y="586889"/>
            <a:ext cx="400110" cy="2954968"/>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ESPECÍFICOS</a:t>
            </a:r>
            <a:endParaRPr lang="es-CO" sz="1400" b="1" dirty="0">
              <a:effectLst>
                <a:outerShdw blurRad="38100" dist="38100" dir="2700000" algn="tl">
                  <a:srgbClr val="000000">
                    <a:alpha val="43137"/>
                  </a:srgbClr>
                </a:outerShdw>
              </a:effectLst>
            </a:endParaRPr>
          </a:p>
        </p:txBody>
      </p:sp>
      <p:sp>
        <p:nvSpPr>
          <p:cNvPr id="11" name="CuadroTexto 10"/>
          <p:cNvSpPr txBox="1"/>
          <p:nvPr/>
        </p:nvSpPr>
        <p:spPr>
          <a:xfrm>
            <a:off x="415352" y="2305966"/>
            <a:ext cx="288000" cy="2691444"/>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ESTRATÉGICO</a:t>
            </a:r>
            <a:endParaRPr lang="es-CO" sz="1400" b="1" dirty="0">
              <a:effectLst>
                <a:outerShdw blurRad="38100" dist="38100" dir="2700000" algn="tl">
                  <a:srgbClr val="000000">
                    <a:alpha val="43137"/>
                  </a:srgbClr>
                </a:outerShdw>
              </a:effectLst>
            </a:endParaRPr>
          </a:p>
        </p:txBody>
      </p:sp>
      <p:sp>
        <p:nvSpPr>
          <p:cNvPr id="12" name="CuadroTexto 11"/>
          <p:cNvSpPr txBox="1"/>
          <p:nvPr/>
        </p:nvSpPr>
        <p:spPr>
          <a:xfrm rot="5400000">
            <a:off x="2956610" y="1365967"/>
            <a:ext cx="400110" cy="1616475"/>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GESTIÓN</a:t>
            </a:r>
            <a:endParaRPr lang="es-CO"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467327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a:off x="-114500" y="2090780"/>
            <a:ext cx="32400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PRODUCTO</a:t>
            </a:r>
            <a:endParaRPr lang="es-CO" sz="1400" b="1" dirty="0">
              <a:effectLst>
                <a:outerShdw blurRad="38100" dist="38100" dir="2700000" algn="tl">
                  <a:srgbClr val="000000">
                    <a:alpha val="43137"/>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658068443"/>
              </p:ext>
            </p:extLst>
          </p:nvPr>
        </p:nvGraphicFramePr>
        <p:xfrm>
          <a:off x="237507" y="142501"/>
          <a:ext cx="8645236" cy="6715425"/>
        </p:xfrm>
        <a:graphic>
          <a:graphicData uri="http://schemas.openxmlformats.org/drawingml/2006/table">
            <a:tbl>
              <a:tblPr firstRow="1" firstCol="1" bandRow="1">
                <a:tableStyleId>{F2DE63D5-997A-4646-A377-4702673A728D}</a:tableStyleId>
              </a:tblPr>
              <a:tblGrid>
                <a:gridCol w="2230840"/>
                <a:gridCol w="2230840"/>
                <a:gridCol w="2230840"/>
                <a:gridCol w="1952716"/>
              </a:tblGrid>
              <a:tr h="180129">
                <a:tc gridSpan="4">
                  <a:txBody>
                    <a:bodyPr/>
                    <a:lstStyle/>
                    <a:p>
                      <a:pPr algn="ctr">
                        <a:lnSpc>
                          <a:spcPct val="150000"/>
                        </a:lnSpc>
                        <a:spcAft>
                          <a:spcPts val="0"/>
                        </a:spcAft>
                      </a:pPr>
                      <a:r>
                        <a:rPr lang="es-CO" sz="900" dirty="0">
                          <a:effectLst/>
                        </a:rPr>
                        <a:t>METAS</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180129">
                <a:tc>
                  <a:txBody>
                    <a:bodyPr/>
                    <a:lstStyle/>
                    <a:p>
                      <a:pPr algn="ctr">
                        <a:lnSpc>
                          <a:spcPct val="150000"/>
                        </a:lnSpc>
                        <a:spcAft>
                          <a:spcPts val="0"/>
                        </a:spcAft>
                      </a:pPr>
                      <a:r>
                        <a:rPr lang="es-CO" sz="900" dirty="0">
                          <a:effectLst/>
                        </a:rPr>
                        <a:t>AÑO 2017</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900" dirty="0">
                          <a:effectLst/>
                        </a:rPr>
                        <a:t>AÑO 2018</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900" dirty="0">
                          <a:effectLst/>
                        </a:rPr>
                        <a:t>AÑO 2019</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900" dirty="0">
                          <a:effectLst/>
                        </a:rPr>
                        <a:t>AÑO 2020</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0343">
                <a:tc>
                  <a:txBody>
                    <a:bodyPr/>
                    <a:lstStyle/>
                    <a:p>
                      <a:pPr algn="just">
                        <a:lnSpc>
                          <a:spcPct val="150000"/>
                        </a:lnSpc>
                        <a:spcAft>
                          <a:spcPts val="0"/>
                        </a:spcAft>
                      </a:pPr>
                      <a:r>
                        <a:rPr lang="es-CO" sz="900" dirty="0">
                          <a:effectLst/>
                        </a:rPr>
                        <a:t>Gestionar el 100% de las PQRSD que el usuario interpone</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Gestionar el 100% de las PQRSD que el usuario interpone</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Gestionar el 100% de las PQRSD que el usuario interpone</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Gestionar el 100% de las PQRSD que el usuario interpone</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0343">
                <a:tc>
                  <a:txBody>
                    <a:bodyPr/>
                    <a:lstStyle/>
                    <a:p>
                      <a:pPr algn="just">
                        <a:lnSpc>
                          <a:spcPct val="150000"/>
                        </a:lnSpc>
                        <a:spcAft>
                          <a:spcPts val="0"/>
                        </a:spcAft>
                      </a:pPr>
                      <a:r>
                        <a:rPr lang="es-CO" sz="900">
                          <a:effectLst/>
                        </a:rPr>
                        <a:t>Realizar capacitaciones al 90% del cliente  interno en humanización del servicio de salud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Realizar capacitaciones al 90% del cliente  interno en humanización del servicio de salud</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Realizar capacitaciones al 90% del cliente  interno en humanización del servicio de salud</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Realizar capacitaciones al 90% del cliente  interno en humanización del servicio de salud</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38090">
                <a:tc>
                  <a:txBody>
                    <a:bodyPr/>
                    <a:lstStyle/>
                    <a:p>
                      <a:pPr algn="just">
                        <a:lnSpc>
                          <a:spcPct val="150000"/>
                        </a:lnSpc>
                        <a:spcAft>
                          <a:spcPts val="0"/>
                        </a:spcAft>
                      </a:pPr>
                      <a:r>
                        <a:rPr lang="es-CO" sz="900">
                          <a:effectLst/>
                        </a:rPr>
                        <a:t>Hacer extensivo a la mayor cantidad de población del municipio el Portafolio de Servicios del Hospital de las comunidades a través del acompañamiento del 6% de las JAC de los municipios.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Hacer extensivo a la mayor cantidad de población del municipio el Portafolio de Servicios del Hospital de las comunidades a través del acompañamiento del 12% de las JAC de los municipios.</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Hacer extensivo a la mayor cantidad de población del municipio el Portafolio de Servicios del Hospital de las comunidades a través del acompañamiento del 18% de las JAC de los municipios.</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Hacer extensivo a la mayor cantidad de población del municipio el Portafolio de Servicios del Hospital de las comunidades a través del acompañamiento del 18% de las JAC de los municipios.</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40171">
                <a:tc>
                  <a:txBody>
                    <a:bodyPr/>
                    <a:lstStyle/>
                    <a:p>
                      <a:pPr algn="just">
                        <a:lnSpc>
                          <a:spcPct val="150000"/>
                        </a:lnSpc>
                        <a:spcAft>
                          <a:spcPts val="0"/>
                        </a:spcAft>
                      </a:pPr>
                      <a:r>
                        <a:rPr lang="es-CO" sz="900">
                          <a:effectLst/>
                        </a:rPr>
                        <a:t>Tasa de satisfacción global: ≥ al 90 %.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Tasa de satisfacción global: ≥ al 90 %.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Tasa de satisfacción global: ≥ al 90 %.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Tasa de satisfacción global: ≥ al 90 %.</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2066">
                <a:tc>
                  <a:txBody>
                    <a:bodyPr/>
                    <a:lstStyle/>
                    <a:p>
                      <a:pPr algn="just">
                        <a:lnSpc>
                          <a:spcPct val="150000"/>
                        </a:lnSpc>
                        <a:spcAft>
                          <a:spcPts val="0"/>
                        </a:spcAft>
                      </a:pPr>
                      <a:r>
                        <a:rPr lang="es-CO" sz="900">
                          <a:effectLst/>
                        </a:rPr>
                        <a:t>Sistematización del 30% de las Historias clínicas de apoyo terapéutico y consulta externa</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Sistematización del 60% de las Historias clínicas de apoyo terapéutico y consulta externa</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Sistematización del 90% de las Historias clínicas de apoyo terapéutico y consulta externa</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Sistematización del 90% de las Historias clínicas de apoyo terapéutico y consulta externa</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2066">
                <a:tc>
                  <a:txBody>
                    <a:bodyPr/>
                    <a:lstStyle/>
                    <a:p>
                      <a:pPr algn="just">
                        <a:lnSpc>
                          <a:spcPct val="150000"/>
                        </a:lnSpc>
                        <a:spcAft>
                          <a:spcPts val="0"/>
                        </a:spcAft>
                      </a:pPr>
                      <a:r>
                        <a:rPr lang="es-CO" sz="900">
                          <a:effectLst/>
                        </a:rPr>
                        <a:t>El 90% de los pacientes con enfermedades cardiovasculares  tengan la  presión arterial esperada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El 90% de los pacientes con enfermedades cardiovasculares  tengan la  presión arterial esperada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El 90% de los pacientes con enfermedades cardiovasculares  tengan la  presión arterial esperada.</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El 90% de los pacientes con enfermedades cardiovasculares  tengan la  presión arterial esperada.</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2066">
                <a:tc>
                  <a:txBody>
                    <a:bodyPr/>
                    <a:lstStyle/>
                    <a:p>
                      <a:pPr algn="just">
                        <a:lnSpc>
                          <a:spcPct val="150000"/>
                        </a:lnSpc>
                        <a:spcAft>
                          <a:spcPts val="0"/>
                        </a:spcAft>
                      </a:pPr>
                      <a:r>
                        <a:rPr lang="es-CO" sz="900">
                          <a:effectLst/>
                        </a:rPr>
                        <a:t>Entrega de resultados de ayudas diagnósticas ambulatorios: Laboratorio ≤ 6horas, imageneologia ≤ 48 horas, radiología 48 horas</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Entrega de resultados de ayudas diagnósticas ambulatorios: Laboratorio ≤ 6horas, imageneologia ≤ 48 horas, radiología 48 horas</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Entrega de resultados de ayudas diagnósticas ambulatorios: Laboratorio ≤ 6horas, imageneologia ≤ 48 horas, radiología 48 horas</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Entrega de resultados de ayudas diagnósticas ambulatorios: Laboratorio ≤ 6horas, imageneologia ≤ 48 horas, radiología 48 horas</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0343">
                <a:tc>
                  <a:txBody>
                    <a:bodyPr/>
                    <a:lstStyle/>
                    <a:p>
                      <a:pPr algn="just">
                        <a:lnSpc>
                          <a:spcPct val="150000"/>
                        </a:lnSpc>
                        <a:spcAft>
                          <a:spcPts val="0"/>
                        </a:spcAft>
                      </a:pPr>
                      <a:r>
                        <a:rPr lang="es-CO" sz="900">
                          <a:effectLst/>
                        </a:rPr>
                        <a:t>Oportunidad para la atención inicial de urgencias: ≤20 minutos de urgencias.</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Oportunidad para la atención inicial de urgencias: ≤20 minutos de urgencias.</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Oportunidad para la atención inicial de urgencias: ≤20 minutos de urgencias.</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Oportunidad para la atención inicial de urgencias: ≤20 minutos de urgencias.</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0343">
                <a:tc>
                  <a:txBody>
                    <a:bodyPr/>
                    <a:lstStyle/>
                    <a:p>
                      <a:pPr algn="just">
                        <a:lnSpc>
                          <a:spcPct val="150000"/>
                        </a:lnSpc>
                        <a:spcAft>
                          <a:spcPts val="0"/>
                        </a:spcAft>
                      </a:pPr>
                      <a:r>
                        <a:rPr lang="es-CO" sz="900">
                          <a:effectLst/>
                        </a:rPr>
                        <a:t>Cumplir con los tiempos establecidos de clasificación TRIAGE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Cumplir con los tiempos establecidos de clasificación TRIAGE</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Cumplir con los tiempos establecidos de clasificación TRIAGE</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Cumplir con los tiempos establecidos de clasificación TRIAGE</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80343">
                <a:tc>
                  <a:txBody>
                    <a:bodyPr/>
                    <a:lstStyle/>
                    <a:p>
                      <a:pPr algn="just">
                        <a:lnSpc>
                          <a:spcPct val="150000"/>
                        </a:lnSpc>
                        <a:spcAft>
                          <a:spcPts val="0"/>
                        </a:spcAft>
                      </a:pPr>
                      <a:r>
                        <a:rPr lang="es-CO" sz="900" dirty="0">
                          <a:effectLst/>
                        </a:rPr>
                        <a:t>Proporción de vigilancia de Eventos adversos : 100 %</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Proporción de vigilancia de Eventos adversos : 100 %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a:effectLst/>
                        </a:rPr>
                        <a:t>Proporción de vigilancia de Eventos adversos : 100 %</a:t>
                      </a:r>
                      <a:endParaRPr lang="es-CO" sz="9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900" dirty="0">
                          <a:effectLst/>
                        </a:rPr>
                        <a:t>Proporción de vigilancia de Eventos adversos : 100 %</a:t>
                      </a:r>
                      <a:endParaRPr lang="es-CO" sz="9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39154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1291249"/>
            <a:ext cx="7886700" cy="455490"/>
          </a:xfrm>
        </p:spPr>
        <p:txBody>
          <a:bodyPr>
            <a:normAutofit/>
          </a:bodyPr>
          <a:lstStyle/>
          <a:p>
            <a:r>
              <a:rPr lang="es-CO" sz="2500" dirty="0"/>
              <a:t>¿QUÉ ES EL PLAN DE DESARROLLO?</a:t>
            </a:r>
          </a:p>
        </p:txBody>
      </p:sp>
      <p:sp>
        <p:nvSpPr>
          <p:cNvPr id="3" name="2 Marcador de contenido"/>
          <p:cNvSpPr>
            <a:spLocks noGrp="1"/>
          </p:cNvSpPr>
          <p:nvPr>
            <p:ph idx="1"/>
          </p:nvPr>
        </p:nvSpPr>
        <p:spPr/>
        <p:txBody>
          <a:bodyPr/>
          <a:lstStyle/>
          <a:p>
            <a:pPr algn="just"/>
            <a:r>
              <a:rPr lang="es-CO" dirty="0"/>
              <a:t>El plan de desarrollo es el instrumento de planificación que orienta el accionar de los diferentes actores del Hospital durante un período de administración; en este se expresan los objetivos, metas, políticas, programas, y proyectos, los cuales no sólo son el resultado de un proceso de concertación, sino que responden a los compromisos adquiridos en el Plan de Gestión Gerencial y a las competencias y recursos definidos por la ley.</a:t>
            </a:r>
          </a:p>
          <a:p>
            <a:pPr algn="just"/>
            <a:endParaRPr lang="es-CO" dirty="0"/>
          </a:p>
        </p:txBody>
      </p:sp>
    </p:spTree>
    <p:extLst>
      <p:ext uri="{BB962C8B-B14F-4D97-AF65-F5344CB8AC3E}">
        <p14:creationId xmlns:p14="http://schemas.microsoft.com/office/powerpoint/2010/main" val="71686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a:off x="-114500" y="2090780"/>
            <a:ext cx="32400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PRODUCTO</a:t>
            </a:r>
            <a:endParaRPr lang="es-CO" sz="1400" b="1" dirty="0">
              <a:effectLst>
                <a:outerShdw blurRad="38100" dist="38100" dir="2700000" algn="tl">
                  <a:srgbClr val="000000">
                    <a:alpha val="43137"/>
                  </a:srgbClr>
                </a:outerShdw>
              </a:effectLst>
            </a:endParaRPr>
          </a:p>
        </p:txBody>
      </p:sp>
      <p:graphicFrame>
        <p:nvGraphicFramePr>
          <p:cNvPr id="2" name="Tabla 1"/>
          <p:cNvGraphicFramePr>
            <a:graphicFrameLocks noGrp="1"/>
          </p:cNvGraphicFramePr>
          <p:nvPr>
            <p:extLst>
              <p:ext uri="{D42A27DB-BD31-4B8C-83A1-F6EECF244321}">
                <p14:modId xmlns:p14="http://schemas.microsoft.com/office/powerpoint/2010/main" val="2906629180"/>
              </p:ext>
            </p:extLst>
          </p:nvPr>
        </p:nvGraphicFramePr>
        <p:xfrm>
          <a:off x="237507" y="142501"/>
          <a:ext cx="8645236" cy="5943600"/>
        </p:xfrm>
        <a:graphic>
          <a:graphicData uri="http://schemas.openxmlformats.org/drawingml/2006/table">
            <a:tbl>
              <a:tblPr firstRow="1" firstCol="1" bandRow="1">
                <a:tableStyleId>{F2DE63D5-997A-4646-A377-4702673A728D}</a:tableStyleId>
              </a:tblPr>
              <a:tblGrid>
                <a:gridCol w="2230840"/>
                <a:gridCol w="2230840"/>
                <a:gridCol w="2230840"/>
                <a:gridCol w="1952716"/>
              </a:tblGrid>
              <a:tr h="129041">
                <a:tc gridSpan="4">
                  <a:txBody>
                    <a:bodyPr/>
                    <a:lstStyle/>
                    <a:p>
                      <a:pPr algn="ctr">
                        <a:lnSpc>
                          <a:spcPct val="150000"/>
                        </a:lnSpc>
                        <a:spcAft>
                          <a:spcPts val="0"/>
                        </a:spcAft>
                      </a:pPr>
                      <a:r>
                        <a:rPr lang="es-CO" sz="1000" dirty="0">
                          <a:effectLst/>
                        </a:rPr>
                        <a:t>METAS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129041">
                <a:tc>
                  <a:txBody>
                    <a:bodyPr/>
                    <a:lstStyle/>
                    <a:p>
                      <a:pPr algn="ctr">
                        <a:lnSpc>
                          <a:spcPct val="150000"/>
                        </a:lnSpc>
                        <a:spcAft>
                          <a:spcPts val="0"/>
                        </a:spcAft>
                      </a:pPr>
                      <a:r>
                        <a:rPr lang="es-CO" sz="1000" dirty="0">
                          <a:effectLst/>
                        </a:rPr>
                        <a:t>AÑO 2017</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dirty="0">
                          <a:effectLst/>
                        </a:rPr>
                        <a:t>AÑO 2018</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dirty="0">
                          <a:effectLst/>
                        </a:rPr>
                        <a:t>AÑO 2019</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dirty="0">
                          <a:effectLst/>
                        </a:rPr>
                        <a:t>AÑO 2020</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4779">
                <a:tc>
                  <a:txBody>
                    <a:bodyPr/>
                    <a:lstStyle/>
                    <a:p>
                      <a:pPr algn="just">
                        <a:lnSpc>
                          <a:spcPct val="150000"/>
                        </a:lnSpc>
                        <a:spcAft>
                          <a:spcPts val="0"/>
                        </a:spcAft>
                      </a:pPr>
                      <a:r>
                        <a:rPr lang="es-CO" sz="1000" dirty="0">
                          <a:effectLst/>
                        </a:rPr>
                        <a:t>Mantener la oportunidad promedio en la atención de consulta médica general en 3 días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Mantener la oportunidad promedio en la atención de consulta médica general en 3 días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la oportunidad promedio en la atención de consulta médica general en 3 días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Mantener la oportunidad promedio en la atención de consulta médica general en 3 días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57436">
                <a:tc>
                  <a:txBody>
                    <a:bodyPr/>
                    <a:lstStyle/>
                    <a:p>
                      <a:pPr algn="just">
                        <a:lnSpc>
                          <a:spcPct val="150000"/>
                        </a:lnSpc>
                        <a:spcAft>
                          <a:spcPts val="0"/>
                        </a:spcAft>
                      </a:pPr>
                      <a:r>
                        <a:rPr lang="es-CO" sz="1000">
                          <a:effectLst/>
                        </a:rPr>
                        <a:t>Mantener la oportunidad promedio en la atención de consulta médica odontológica en 3 días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la oportunidad promedio en la atención de consulta médica odontológica en 3 días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la oportunidad promedio en la atención de consulta médica odontológica en 3 días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Mantener la oportunidad promedio en la atención de consulta médica odontológica en 3 días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57436">
                <a:tc>
                  <a:txBody>
                    <a:bodyPr/>
                    <a:lstStyle/>
                    <a:p>
                      <a:pPr algn="just">
                        <a:lnSpc>
                          <a:spcPct val="150000"/>
                        </a:lnSpc>
                        <a:spcAft>
                          <a:spcPts val="0"/>
                        </a:spcAft>
                      </a:pPr>
                      <a:r>
                        <a:rPr lang="es-CO" sz="1000">
                          <a:effectLst/>
                        </a:rPr>
                        <a:t>Mantener la oportunidad promedio en la atención de consulta de imágenes diagnósticas y apoyo terapéutico en 3 días.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CO" sz="1000">
                          <a:effectLst/>
                        </a:rPr>
                        <a:t>Mantener la oportunidad promedio en la atención de consulta de imágenes diagnósticas y apoyo terapéutico en 3 días.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CO" sz="1000">
                          <a:effectLst/>
                        </a:rPr>
                        <a:t>Mantener la oportunidad promedio en la atención de consulta de imágenes diagnósticas y apoyo terapéutico en 3 días.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50000"/>
                        </a:lnSpc>
                        <a:spcAft>
                          <a:spcPts val="0"/>
                        </a:spcAft>
                      </a:pPr>
                      <a:r>
                        <a:rPr lang="es-CO" sz="1000" dirty="0">
                          <a:effectLst/>
                        </a:rPr>
                        <a:t>Mantener la oportunidad promedio en la atención de consulta de imágenes diagnósticas y apoyo terapéutico en 3 días.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4779">
                <a:tc>
                  <a:txBody>
                    <a:bodyPr/>
                    <a:lstStyle/>
                    <a:p>
                      <a:pPr algn="just">
                        <a:lnSpc>
                          <a:spcPct val="150000"/>
                        </a:lnSpc>
                        <a:spcAft>
                          <a:spcPts val="0"/>
                        </a:spcAft>
                      </a:pPr>
                      <a:r>
                        <a:rPr lang="es-CO" sz="1000">
                          <a:effectLst/>
                        </a:rPr>
                        <a:t>Mantener la incidencia de sífilis congénita en partos atendidos en la ESE en 0</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la incidencia de sífilis congénita en partos atendidos en la ESE en 0</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la incidencia de sífilis congénita en partos atendidos en la ESE en 0</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la incidencia de sífilis congénita en partos atendidos en la ESE en 0</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4779">
                <a:tc>
                  <a:txBody>
                    <a:bodyPr/>
                    <a:lstStyle/>
                    <a:p>
                      <a:pPr algn="just">
                        <a:lnSpc>
                          <a:spcPct val="150000"/>
                        </a:lnSpc>
                        <a:spcAft>
                          <a:spcPts val="0"/>
                        </a:spcAft>
                      </a:pPr>
                      <a:r>
                        <a:rPr lang="es-CO" sz="1000">
                          <a:effectLst/>
                        </a:rPr>
                        <a:t>Mantener el reingreso por el servicio de urgencias por debajo de 0,03</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el reingreso por el servicio de urgencias por debajo de 0,03</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Mantener el reingreso por el servicio de urgencias por debajo de 0,03</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Mantener el reingreso por el servicio de urgencias por debajo de 0,03</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557436">
                <a:tc>
                  <a:txBody>
                    <a:bodyPr/>
                    <a:lstStyle/>
                    <a:p>
                      <a:pPr algn="just">
                        <a:lnSpc>
                          <a:spcPct val="150000"/>
                        </a:lnSpc>
                        <a:spcAft>
                          <a:spcPts val="0"/>
                        </a:spcAft>
                      </a:pPr>
                      <a:r>
                        <a:rPr lang="es-CO" sz="1000">
                          <a:effectLst/>
                        </a:rPr>
                        <a:t>Incrementar en 5% el control de placa bacteriana en los menores de 2 a 18 años objetos del proyecto de salud oral</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Incrementar en 10% el control de placa bacteriana en los menores de 2 a 18 años objetos del proyecto de salud oral</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Incrementar en 15% el control de placa bacteriana en los menores de 2 a 18 años objetos del proyecto de salud oral</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Incrementar en 15% el control de placa bacteriana en los menores de 2 a 18 años objetos del proyecto de salud oral</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50094">
                <a:tc>
                  <a:txBody>
                    <a:bodyPr/>
                    <a:lstStyle/>
                    <a:p>
                      <a:pPr algn="just">
                        <a:lnSpc>
                          <a:spcPct val="150000"/>
                        </a:lnSpc>
                        <a:spcAft>
                          <a:spcPts val="0"/>
                        </a:spcAft>
                      </a:pPr>
                      <a:r>
                        <a:rPr lang="es-CO" sz="1000">
                          <a:effectLst/>
                        </a:rPr>
                        <a:t> Captación del 50% de gestantes antes de las 12 semanas de gestación a través del personal extramural de los programas PAI, APS, PIC, Agentes Educativos.</a:t>
                      </a:r>
                      <a:endParaRPr lang="es-CO" sz="100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Captación del 50% de gestantes antes de las 12 semanas de gestación a través del personal extramural de los programas PAI, APS, PIC, Agentes Educativos.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Captación del 50% de gestantes antes de las 12 semanas de gestación a través del personal extramural de los programas PAI, APS, PIC, Agentes Educativos.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Captación del 50% de gestantes antes de las 12 semanas de gestación a través del personal extramural de los programas PAI, APS, PIC, Agentes Educativos.</a:t>
                      </a:r>
                      <a:endParaRPr lang="es-CO" sz="1000" dirty="0">
                        <a:effectLst/>
                        <a:latin typeface="Times New Roman" panose="02020603050405020304" pitchFamily="18" charset="0"/>
                        <a:ea typeface="Times New Roman" panose="02020603050405020304" pitchFamily="18" charset="0"/>
                      </a:endParaRPr>
                    </a:p>
                  </a:txBody>
                  <a:tcPr marL="8703" marR="8703"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7803863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28650" y="1512277"/>
            <a:ext cx="7886700" cy="4664686"/>
          </a:xfrm>
        </p:spPr>
        <p:txBody>
          <a:bodyPr/>
          <a:lstStyle/>
          <a:p>
            <a:pPr marL="0" indent="0">
              <a:buNone/>
            </a:pPr>
            <a:r>
              <a:rPr lang="es-CO" b="1" dirty="0"/>
              <a:t>PROGRAMA ATENCION PRIMARIA EN </a:t>
            </a:r>
            <a:r>
              <a:rPr lang="es-CO" b="1" dirty="0" smtClean="0"/>
              <a:t>SALUD</a:t>
            </a:r>
          </a:p>
          <a:p>
            <a:pPr marL="0" indent="0">
              <a:buNone/>
            </a:pPr>
            <a:endParaRPr lang="es-CO" b="1" dirty="0" smtClean="0"/>
          </a:p>
          <a:p>
            <a:pPr marL="0" indent="0">
              <a:buNone/>
            </a:pPr>
            <a:r>
              <a:rPr lang="es-CO" b="1" dirty="0" smtClean="0"/>
              <a:t>PROYECTOS ASOCIADOS AL PROGRAMA</a:t>
            </a:r>
          </a:p>
          <a:p>
            <a:pPr lvl="0"/>
            <a:r>
              <a:rPr lang="es-CO" i="1" dirty="0"/>
              <a:t>Proyecto salud oral (barniz de flúor)</a:t>
            </a:r>
          </a:p>
          <a:p>
            <a:pPr lvl="0"/>
            <a:r>
              <a:rPr lang="es-CO" i="1" dirty="0"/>
              <a:t>Plan de Intervenciones Colectiva </a:t>
            </a:r>
          </a:p>
          <a:p>
            <a:pPr lvl="0"/>
            <a:r>
              <a:rPr lang="es-CO" i="1" dirty="0"/>
              <a:t>Programas de detección temprana, protección específica y salud pública.</a:t>
            </a:r>
          </a:p>
          <a:p>
            <a:r>
              <a:rPr lang="es-CO" i="1" dirty="0"/>
              <a:t>Proyecto de prestación de servicios extramurales</a:t>
            </a:r>
          </a:p>
          <a:p>
            <a:endParaRPr lang="es-CO" i="1" dirty="0"/>
          </a:p>
        </p:txBody>
      </p:sp>
      <p:sp>
        <p:nvSpPr>
          <p:cNvPr id="4" name="CuadroTexto 3"/>
          <p:cNvSpPr txBox="1"/>
          <p:nvPr/>
        </p:nvSpPr>
        <p:spPr>
          <a:xfrm rot="5400000">
            <a:off x="1484693" y="172996"/>
            <a:ext cx="40011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PROGRAMAS Y PROYECTOS</a:t>
            </a:r>
            <a:endParaRPr lang="es-CO"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09165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pPr marL="0" indent="0" algn="just">
              <a:buNone/>
            </a:pPr>
            <a:r>
              <a:rPr lang="es-CO" b="1" dirty="0"/>
              <a:t>PROGRAMA SIAU: SISTEMA DE INFORMACIÓN Y ATENCIÓN AL </a:t>
            </a:r>
            <a:r>
              <a:rPr lang="es-CO" b="1" dirty="0" smtClean="0"/>
              <a:t>USUARIO</a:t>
            </a:r>
          </a:p>
          <a:p>
            <a:pPr marL="0" indent="0" algn="just">
              <a:buNone/>
            </a:pPr>
            <a:r>
              <a:rPr lang="es-CO" b="1" dirty="0" smtClean="0"/>
              <a:t>PROYECTOS ASOCIADOS AL PROGRAMA</a:t>
            </a:r>
          </a:p>
          <a:p>
            <a:pPr lvl="0" algn="just"/>
            <a:r>
              <a:rPr lang="es-CO" i="1" dirty="0"/>
              <a:t>Proyecto para el Mejoramiento de la experiencia del servicio de los usuarios del hospital de soledad materno infantil a través de:</a:t>
            </a:r>
            <a:endParaRPr lang="es-CO" sz="1800" i="1" dirty="0"/>
          </a:p>
          <a:p>
            <a:pPr lvl="2" algn="just"/>
            <a:r>
              <a:rPr lang="es-CO" dirty="0"/>
              <a:t>Implementación del sistema de </a:t>
            </a:r>
            <a:r>
              <a:rPr lang="es-CO" dirty="0" err="1"/>
              <a:t>digiturnos</a:t>
            </a:r>
            <a:r>
              <a:rPr lang="es-CO" dirty="0"/>
              <a:t> institucionales.</a:t>
            </a:r>
            <a:endParaRPr lang="es-CO" sz="1400" dirty="0"/>
          </a:p>
          <a:p>
            <a:pPr lvl="2" algn="just"/>
            <a:r>
              <a:rPr lang="es-CO" dirty="0"/>
              <a:t>Adquisición de APP PQRSDF digital para el fortalecimiento de la gestión institucional y mejoramiento de los procesos del Sistema de Información del Usuario para la medición de la satisfacción con el servicio suministrado.</a:t>
            </a:r>
            <a:endParaRPr lang="es-CO" sz="1400" dirty="0"/>
          </a:p>
          <a:p>
            <a:pPr marL="0" indent="0" algn="just">
              <a:buNone/>
            </a:pPr>
            <a:endParaRPr lang="es-CO" dirty="0"/>
          </a:p>
        </p:txBody>
      </p:sp>
    </p:spTree>
    <p:extLst>
      <p:ext uri="{BB962C8B-B14F-4D97-AF65-F5344CB8AC3E}">
        <p14:creationId xmlns:p14="http://schemas.microsoft.com/office/powerpoint/2010/main" val="2652336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pPr marL="0" indent="0">
              <a:buNone/>
            </a:pPr>
            <a:r>
              <a:rPr lang="es-CO" b="1" dirty="0" smtClean="0"/>
              <a:t>PROGRAMA DE PARTICIPACIÓN SOCIAL</a:t>
            </a:r>
          </a:p>
          <a:p>
            <a:pPr marL="0" indent="0">
              <a:buNone/>
            </a:pPr>
            <a:r>
              <a:rPr lang="es-CO" dirty="0" smtClean="0"/>
              <a:t>PROYECTOS ASOCIADOS AL PROGRAMA</a:t>
            </a:r>
            <a:endParaRPr lang="es-CO" dirty="0"/>
          </a:p>
          <a:p>
            <a:pPr lvl="0"/>
            <a:r>
              <a:rPr lang="es-CO" i="1" dirty="0"/>
              <a:t>Promoción de la inclusión de las comunidades del municipio de soledad a los procesos del hospital.</a:t>
            </a:r>
          </a:p>
          <a:p>
            <a:pPr marL="0" indent="0">
              <a:buNone/>
            </a:pPr>
            <a:endParaRPr lang="es-CO" dirty="0"/>
          </a:p>
        </p:txBody>
      </p:sp>
    </p:spTree>
    <p:extLst>
      <p:ext uri="{BB962C8B-B14F-4D97-AF65-F5344CB8AC3E}">
        <p14:creationId xmlns:p14="http://schemas.microsoft.com/office/powerpoint/2010/main" val="23183584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640374" y="1860794"/>
            <a:ext cx="7886700" cy="4351338"/>
          </a:xfrm>
        </p:spPr>
        <p:txBody>
          <a:bodyPr>
            <a:normAutofit fontScale="55000" lnSpcReduction="20000"/>
          </a:bodyPr>
          <a:lstStyle/>
          <a:p>
            <a:pPr marL="0" indent="0" algn="just">
              <a:buNone/>
            </a:pPr>
            <a:r>
              <a:rPr lang="es-CO" b="1" dirty="0"/>
              <a:t>PROGRAMA DE PRESTACIÓN INTEGRAL DE SERVICIOS DE SALUD</a:t>
            </a:r>
            <a:endParaRPr lang="es-CO" dirty="0"/>
          </a:p>
          <a:p>
            <a:pPr marL="0" indent="0" algn="just">
              <a:buNone/>
            </a:pPr>
            <a:endParaRPr lang="es-CO" dirty="0" smtClean="0"/>
          </a:p>
          <a:p>
            <a:pPr marL="0" indent="0">
              <a:buNone/>
            </a:pPr>
            <a:r>
              <a:rPr lang="es-CO" dirty="0" smtClean="0"/>
              <a:t>PROYECTOS ASOCIADOS AL PROGRAMA</a:t>
            </a:r>
            <a:r>
              <a:rPr lang="es-CO" dirty="0"/>
              <a:t>	</a:t>
            </a:r>
          </a:p>
          <a:p>
            <a:pPr lvl="0"/>
            <a:r>
              <a:rPr lang="es-CO" i="1" dirty="0"/>
              <a:t>Proyecto de </a:t>
            </a:r>
            <a:r>
              <a:rPr lang="es-CO" i="1" dirty="0" err="1"/>
              <a:t>imageneologia</a:t>
            </a:r>
            <a:r>
              <a:rPr lang="es-CO" i="1" dirty="0"/>
              <a:t> y laboratorio</a:t>
            </a:r>
          </a:p>
          <a:p>
            <a:pPr lvl="0"/>
            <a:r>
              <a:rPr lang="es-CO" i="1" dirty="0"/>
              <a:t>Proyecto de implementación del software de apoyo terapéutico.</a:t>
            </a:r>
          </a:p>
          <a:p>
            <a:pPr lvl="0"/>
            <a:r>
              <a:rPr lang="es-CO" i="1" dirty="0"/>
              <a:t>Proyecto de innovación en la prestación de servicios de salud</a:t>
            </a:r>
          </a:p>
          <a:p>
            <a:pPr lvl="0"/>
            <a:r>
              <a:rPr lang="es-CO" i="1" dirty="0"/>
              <a:t>Humanización del servicio de urgencias.</a:t>
            </a:r>
          </a:p>
          <a:p>
            <a:pPr lvl="0"/>
            <a:r>
              <a:rPr lang="es-CO" i="1" dirty="0"/>
              <a:t>Proyecto uso racional de medicamentos.</a:t>
            </a:r>
          </a:p>
          <a:p>
            <a:pPr lvl="0"/>
            <a:r>
              <a:rPr lang="es-CO" i="1" dirty="0"/>
              <a:t>Proyecto de control de la Hipertensión y Diabetes del Programa de enfermedades crónicas no transmisibles.</a:t>
            </a:r>
          </a:p>
          <a:p>
            <a:pPr lvl="0"/>
            <a:r>
              <a:rPr lang="es-CO" i="1" dirty="0"/>
              <a:t>Proyectos de inversión en Infraestructura y dotación hospitalaria: </a:t>
            </a:r>
          </a:p>
          <a:p>
            <a:pPr marL="0" indent="0">
              <a:buNone/>
            </a:pPr>
            <a:r>
              <a:rPr lang="es-CO" i="1" dirty="0"/>
              <a:t>Construcción Centro de Salud con camas la Central</a:t>
            </a:r>
          </a:p>
          <a:p>
            <a:pPr marL="0" indent="0">
              <a:buNone/>
            </a:pPr>
            <a:r>
              <a:rPr lang="es-CO" i="1" dirty="0"/>
              <a:t>Construcción Centro de salud con camas los Robles</a:t>
            </a:r>
          </a:p>
          <a:p>
            <a:pPr marL="0" indent="0">
              <a:buNone/>
            </a:pPr>
            <a:r>
              <a:rPr lang="es-CO" i="1" dirty="0"/>
              <a:t>Dotación de equipos hospitalarios para la red institucional ESE Hospital Materno Infantil de Soledad.</a:t>
            </a:r>
          </a:p>
          <a:p>
            <a:pPr marL="0" indent="0" algn="just">
              <a:buNone/>
            </a:pPr>
            <a:endParaRPr lang="es-CO" dirty="0"/>
          </a:p>
        </p:txBody>
      </p:sp>
    </p:spTree>
    <p:extLst>
      <p:ext uri="{BB962C8B-B14F-4D97-AF65-F5344CB8AC3E}">
        <p14:creationId xmlns:p14="http://schemas.microsoft.com/office/powerpoint/2010/main" val="1899927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628650" y="2455017"/>
            <a:ext cx="7886700" cy="2751522"/>
          </a:xfrm>
          <a:prstGeom prst="rect">
            <a:avLst/>
          </a:prstGeom>
          <a:noFill/>
        </p:spPr>
        <p:txBody>
          <a:bodyPr wrap="square" rtlCol="0">
            <a:spAutoFit/>
          </a:bodyPr>
          <a:lstStyle/>
          <a:p>
            <a:pPr marL="0" lvl="0" indent="0" algn="ctr">
              <a:buNone/>
            </a:pPr>
            <a:r>
              <a:rPr lang="es-CO" sz="4800" dirty="0" smtClean="0">
                <a:solidFill>
                  <a:schemeClr val="bg1"/>
                </a:solidFill>
              </a:rPr>
              <a:t>PERSPECTIVA SISTEMA </a:t>
            </a:r>
            <a:r>
              <a:rPr lang="es-CO" sz="4800" dirty="0">
                <a:solidFill>
                  <a:schemeClr val="bg1"/>
                </a:solidFill>
              </a:rPr>
              <a:t>DE INFORMACION CRECIMIENTO DEL RRHH TECNOLOGIA E INFORMACION</a:t>
            </a:r>
          </a:p>
        </p:txBody>
      </p:sp>
    </p:spTree>
    <p:extLst>
      <p:ext uri="{BB962C8B-B14F-4D97-AF65-F5344CB8AC3E}">
        <p14:creationId xmlns:p14="http://schemas.microsoft.com/office/powerpoint/2010/main" val="3619952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3810879672"/>
              </p:ext>
            </p:extLst>
          </p:nvPr>
        </p:nvGraphicFramePr>
        <p:xfrm>
          <a:off x="628649" y="1086928"/>
          <a:ext cx="8265969" cy="29744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rot="5400000">
            <a:off x="7274348" y="-240624"/>
            <a:ext cx="400110" cy="2954968"/>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ESPECÍFICOS</a:t>
            </a:r>
            <a:endParaRPr lang="es-CO" sz="1400" b="1" dirty="0">
              <a:effectLst>
                <a:outerShdw blurRad="38100" dist="38100" dir="2700000" algn="tl">
                  <a:srgbClr val="000000">
                    <a:alpha val="43137"/>
                  </a:srgbClr>
                </a:outerShdw>
              </a:effectLst>
            </a:endParaRPr>
          </a:p>
        </p:txBody>
      </p:sp>
      <p:sp>
        <p:nvSpPr>
          <p:cNvPr id="11" name="CuadroTexto 10"/>
          <p:cNvSpPr txBox="1"/>
          <p:nvPr/>
        </p:nvSpPr>
        <p:spPr>
          <a:xfrm>
            <a:off x="293675" y="1683656"/>
            <a:ext cx="400110" cy="4513943"/>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ESTRATÉGICO</a:t>
            </a:r>
            <a:endParaRPr lang="es-CO" sz="1400" b="1" dirty="0">
              <a:effectLst>
                <a:outerShdw blurRad="38100" dist="38100" dir="2700000" algn="tl">
                  <a:srgbClr val="000000">
                    <a:alpha val="43137"/>
                  </a:srgbClr>
                </a:outerShdw>
              </a:effectLst>
            </a:endParaRPr>
          </a:p>
        </p:txBody>
      </p:sp>
      <p:sp>
        <p:nvSpPr>
          <p:cNvPr id="12" name="CuadroTexto 11"/>
          <p:cNvSpPr txBox="1"/>
          <p:nvPr/>
        </p:nvSpPr>
        <p:spPr>
          <a:xfrm rot="5400000">
            <a:off x="3657256" y="402133"/>
            <a:ext cx="400110" cy="1616475"/>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GESTIÓN</a:t>
            </a:r>
            <a:endParaRPr lang="es-CO" sz="1400" b="1" dirty="0">
              <a:effectLst>
                <a:outerShdw blurRad="38100" dist="38100" dir="2700000" algn="tl">
                  <a:srgbClr val="000000">
                    <a:alpha val="43137"/>
                  </a:srgbClr>
                </a:outerShdw>
              </a:effectLst>
            </a:endParaRPr>
          </a:p>
        </p:txBody>
      </p:sp>
      <p:graphicFrame>
        <p:nvGraphicFramePr>
          <p:cNvPr id="2" name="1 Diagrama"/>
          <p:cNvGraphicFramePr/>
          <p:nvPr>
            <p:extLst>
              <p:ext uri="{D42A27DB-BD31-4B8C-83A1-F6EECF244321}">
                <p14:modId xmlns:p14="http://schemas.microsoft.com/office/powerpoint/2010/main" val="1999212789"/>
              </p:ext>
            </p:extLst>
          </p:nvPr>
        </p:nvGraphicFramePr>
        <p:xfrm>
          <a:off x="703351" y="4107542"/>
          <a:ext cx="8248535" cy="249645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594267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rot="5400000">
            <a:off x="939171" y="-894316"/>
            <a:ext cx="40011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a:t>
            </a:r>
            <a:endParaRPr lang="es-CO" sz="1400" b="1" dirty="0">
              <a:effectLst>
                <a:outerShdw blurRad="38100" dist="38100" dir="2700000" algn="tl">
                  <a:srgbClr val="000000">
                    <a:alpha val="43137"/>
                  </a:srgb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2207100573"/>
              </p:ext>
            </p:extLst>
          </p:nvPr>
        </p:nvGraphicFramePr>
        <p:xfrm>
          <a:off x="285008" y="558144"/>
          <a:ext cx="8585860" cy="6240780"/>
        </p:xfrm>
        <a:graphic>
          <a:graphicData uri="http://schemas.openxmlformats.org/drawingml/2006/table">
            <a:tbl>
              <a:tblPr firstRow="1" firstCol="1" bandRow="1">
                <a:tableStyleId>{F2DE63D5-997A-4646-A377-4702673A728D}</a:tableStyleId>
              </a:tblPr>
              <a:tblGrid>
                <a:gridCol w="2268031"/>
                <a:gridCol w="2252477"/>
                <a:gridCol w="2252477"/>
                <a:gridCol w="1812875"/>
              </a:tblGrid>
              <a:tr h="64424">
                <a:tc gridSpan="4">
                  <a:txBody>
                    <a:bodyPr/>
                    <a:lstStyle/>
                    <a:p>
                      <a:pPr algn="ctr">
                        <a:lnSpc>
                          <a:spcPct val="150000"/>
                        </a:lnSpc>
                        <a:spcAft>
                          <a:spcPts val="0"/>
                        </a:spcAft>
                      </a:pPr>
                      <a:r>
                        <a:rPr lang="es-CO" sz="1050" dirty="0">
                          <a:effectLst/>
                        </a:rPr>
                        <a:t>METAS</a:t>
                      </a:r>
                      <a:endParaRPr lang="es-CO" sz="105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64424">
                <a:tc>
                  <a:txBody>
                    <a:bodyPr/>
                    <a:lstStyle/>
                    <a:p>
                      <a:pPr algn="ctr">
                        <a:lnSpc>
                          <a:spcPct val="150000"/>
                        </a:lnSpc>
                        <a:spcAft>
                          <a:spcPts val="0"/>
                        </a:spcAft>
                      </a:pPr>
                      <a:r>
                        <a:rPr lang="es-CO" sz="1050">
                          <a:effectLst/>
                        </a:rPr>
                        <a:t>AÑO 2017</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50">
                          <a:effectLst/>
                        </a:rPr>
                        <a:t>AÑO 2018</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50">
                          <a:effectLst/>
                        </a:rPr>
                        <a:t>AÑO 2019</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50">
                          <a:effectLst/>
                        </a:rPr>
                        <a:t>AÑO 2020</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419">
                <a:tc>
                  <a:txBody>
                    <a:bodyPr/>
                    <a:lstStyle/>
                    <a:p>
                      <a:pPr algn="just">
                        <a:lnSpc>
                          <a:spcPct val="150000"/>
                        </a:lnSpc>
                        <a:spcAft>
                          <a:spcPts val="0"/>
                        </a:spcAft>
                      </a:pPr>
                      <a:r>
                        <a:rPr lang="es-CO" sz="1050">
                          <a:effectLst/>
                        </a:rPr>
                        <a:t>Actualización del Código de ética y buen Gobierno del Hospital</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Capacitación del código al 100% de los servidores y colaboradores del Hospital</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Capacitación del código al 100% de los servidores y colaboradores del Hospital</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Capacitación del código al 100% de los servidores y colaboradores del Hospital</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210">
                <a:tc>
                  <a:txBody>
                    <a:bodyPr/>
                    <a:lstStyle/>
                    <a:p>
                      <a:pPr algn="just">
                        <a:lnSpc>
                          <a:spcPct val="150000"/>
                        </a:lnSpc>
                        <a:spcAft>
                          <a:spcPts val="0"/>
                        </a:spcAft>
                      </a:pPr>
                      <a:r>
                        <a:rPr lang="es-CO" sz="1050">
                          <a:effectLst/>
                        </a:rPr>
                        <a:t>Actualización del reglamento interno de trabajo del HMI</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 </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 </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 </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016">
                <a:tc>
                  <a:txBody>
                    <a:bodyPr/>
                    <a:lstStyle/>
                    <a:p>
                      <a:pPr algn="just">
                        <a:lnSpc>
                          <a:spcPct val="150000"/>
                        </a:lnSpc>
                        <a:spcAft>
                          <a:spcPts val="0"/>
                        </a:spcAft>
                      </a:pPr>
                      <a:r>
                        <a:rPr lang="es-CO" sz="1050">
                          <a:effectLst/>
                        </a:rPr>
                        <a:t>Implementación del 100% de los procesos y procedimientos del recurso humano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 </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 </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 </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422824">
                <a:tc>
                  <a:txBody>
                    <a:bodyPr/>
                    <a:lstStyle/>
                    <a:p>
                      <a:pPr algn="just">
                        <a:lnSpc>
                          <a:spcPct val="150000"/>
                        </a:lnSpc>
                        <a:spcAft>
                          <a:spcPts val="0"/>
                        </a:spcAft>
                      </a:pPr>
                      <a:r>
                        <a:rPr lang="es-CO" sz="1050">
                          <a:effectLst/>
                        </a:rPr>
                        <a:t>Plan de capacitaciones de acuerdo a las necesidades de cada área de gestión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capacitaciones de acuerdo a las necesidades de cada área de gestión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capacitaciones de acuerdo a las necesidades de cada área de gestión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capacitaciones de acuerdo a las necesidades de cada área de gestión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210">
                <a:tc>
                  <a:txBody>
                    <a:bodyPr/>
                    <a:lstStyle/>
                    <a:p>
                      <a:pPr algn="just">
                        <a:lnSpc>
                          <a:spcPct val="150000"/>
                        </a:lnSpc>
                        <a:spcAft>
                          <a:spcPts val="0"/>
                        </a:spcAft>
                      </a:pPr>
                      <a:r>
                        <a:rPr lang="es-CO" sz="1050">
                          <a:effectLst/>
                        </a:rPr>
                        <a:t>Plan de Bienestar social implementado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Bienestar social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Bienestar social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Bienestar social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81210">
                <a:tc>
                  <a:txBody>
                    <a:bodyPr/>
                    <a:lstStyle/>
                    <a:p>
                      <a:pPr algn="just">
                        <a:lnSpc>
                          <a:spcPct val="150000"/>
                        </a:lnSpc>
                        <a:spcAft>
                          <a:spcPts val="0"/>
                        </a:spcAft>
                      </a:pPr>
                      <a:r>
                        <a:rPr lang="es-CO" sz="1050">
                          <a:effectLst/>
                        </a:rPr>
                        <a:t>Plan de incentivos diseñado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incentivos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incentivos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Plan de incentivos actualizado</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241615">
                <a:tc>
                  <a:txBody>
                    <a:bodyPr/>
                    <a:lstStyle/>
                    <a:p>
                      <a:pPr algn="just">
                        <a:lnSpc>
                          <a:spcPct val="150000"/>
                        </a:lnSpc>
                        <a:spcAft>
                          <a:spcPts val="0"/>
                        </a:spcAft>
                      </a:pPr>
                      <a:r>
                        <a:rPr lang="es-CO" sz="1050">
                          <a:effectLst/>
                        </a:rPr>
                        <a:t>Diseño de la encuesta de clima laboral</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Lograr la satisfacción del cliente interno en 70%.</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Lograr la satisfacción del cliente interno en 70%.</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Lograr la satisfacción del cliente interno en 70%.</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016">
                <a:tc>
                  <a:txBody>
                    <a:bodyPr/>
                    <a:lstStyle/>
                    <a:p>
                      <a:pPr algn="just">
                        <a:lnSpc>
                          <a:spcPct val="150000"/>
                        </a:lnSpc>
                        <a:spcAft>
                          <a:spcPts val="0"/>
                        </a:spcAft>
                      </a:pPr>
                      <a:r>
                        <a:rPr lang="es-CO" sz="1050">
                          <a:effectLst/>
                        </a:rPr>
                        <a:t>Disminuir en un 1% la ocurrencia de accidentes laborales.</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Disminuir en un 1% la ocurrencia de accidentes laborales</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Disminuir en un 1% la ocurrencia de accidentes laborales</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Disminuir en un 1% la ocurrencia de accidentes laborales</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419">
                <a:tc>
                  <a:txBody>
                    <a:bodyPr/>
                    <a:lstStyle/>
                    <a:p>
                      <a:pPr algn="just">
                        <a:lnSpc>
                          <a:spcPct val="150000"/>
                        </a:lnSpc>
                        <a:spcAft>
                          <a:spcPts val="0"/>
                        </a:spcAft>
                      </a:pPr>
                      <a:r>
                        <a:rPr lang="es-CO" sz="1050">
                          <a:effectLst/>
                        </a:rPr>
                        <a:t>Medir línea base de ausentismo laboral</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Disminuir en un 2% el ausentismo laboral con relación a la línea base</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Disminuir en un 4% el ausentismo laboral con relación a la línea base</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a:effectLst/>
                        </a:rPr>
                        <a:t>Disminuir en un 4% el ausentismo laboral con relación a la línea base</a:t>
                      </a:r>
                      <a:endParaRPr lang="es-CO" sz="105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62419">
                <a:tc>
                  <a:txBody>
                    <a:bodyPr/>
                    <a:lstStyle/>
                    <a:p>
                      <a:pPr algn="just">
                        <a:lnSpc>
                          <a:spcPct val="150000"/>
                        </a:lnSpc>
                        <a:spcAft>
                          <a:spcPts val="0"/>
                        </a:spcAft>
                      </a:pPr>
                      <a:r>
                        <a:rPr lang="es-CO" sz="1050" dirty="0">
                          <a:effectLst/>
                        </a:rPr>
                        <a:t>Organizar el sistema de registro  de la información del Hospital en un 60%</a:t>
                      </a:r>
                      <a:endParaRPr lang="es-CO" sz="105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Organizar el sistema de registro  de la información del Hospital en un 70%</a:t>
                      </a:r>
                      <a:endParaRPr lang="es-CO" sz="105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Organizar el sistema de registro  de la información del Hospital en un 100%</a:t>
                      </a:r>
                      <a:endParaRPr lang="es-CO" sz="105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50" dirty="0">
                          <a:effectLst/>
                        </a:rPr>
                        <a:t>Organizar el sistema de registro  de la información del Hospital en un 100%</a:t>
                      </a:r>
                      <a:endParaRPr lang="es-CO" sz="105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2442232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rot="5400000">
            <a:off x="939171" y="-894316"/>
            <a:ext cx="40011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a:t>
            </a:r>
            <a:endParaRPr lang="es-CO" sz="1400" b="1" dirty="0">
              <a:effectLst>
                <a:outerShdw blurRad="38100" dist="38100" dir="2700000" algn="tl">
                  <a:srgbClr val="000000">
                    <a:alpha val="43137"/>
                  </a:srgbClr>
                </a:outerShdw>
              </a:effectLst>
            </a:endParaRPr>
          </a:p>
        </p:txBody>
      </p:sp>
      <p:graphicFrame>
        <p:nvGraphicFramePr>
          <p:cNvPr id="5" name="Tabla 4"/>
          <p:cNvGraphicFramePr>
            <a:graphicFrameLocks noGrp="1"/>
          </p:cNvGraphicFramePr>
          <p:nvPr>
            <p:extLst>
              <p:ext uri="{D42A27DB-BD31-4B8C-83A1-F6EECF244321}">
                <p14:modId xmlns:p14="http://schemas.microsoft.com/office/powerpoint/2010/main" val="4167552391"/>
              </p:ext>
            </p:extLst>
          </p:nvPr>
        </p:nvGraphicFramePr>
        <p:xfrm>
          <a:off x="285008" y="558144"/>
          <a:ext cx="8585860" cy="5397500"/>
        </p:xfrm>
        <a:graphic>
          <a:graphicData uri="http://schemas.openxmlformats.org/drawingml/2006/table">
            <a:tbl>
              <a:tblPr firstRow="1" firstCol="1" bandRow="1">
                <a:tableStyleId>{F2DE63D5-997A-4646-A377-4702673A728D}</a:tableStyleId>
              </a:tblPr>
              <a:tblGrid>
                <a:gridCol w="2268031"/>
                <a:gridCol w="2252477"/>
                <a:gridCol w="2252477"/>
                <a:gridCol w="1812875"/>
              </a:tblGrid>
              <a:tr h="64424">
                <a:tc gridSpan="4">
                  <a:txBody>
                    <a:bodyPr/>
                    <a:lstStyle/>
                    <a:p>
                      <a:pPr algn="ctr">
                        <a:lnSpc>
                          <a:spcPct val="150000"/>
                        </a:lnSpc>
                        <a:spcAft>
                          <a:spcPts val="0"/>
                        </a:spcAft>
                      </a:pPr>
                      <a:r>
                        <a:rPr lang="es-CO" sz="1000" dirty="0">
                          <a:effectLst/>
                        </a:rPr>
                        <a:t>METAS</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64424">
                <a:tc>
                  <a:txBody>
                    <a:bodyPr/>
                    <a:lstStyle/>
                    <a:p>
                      <a:pPr algn="ctr">
                        <a:lnSpc>
                          <a:spcPct val="150000"/>
                        </a:lnSpc>
                        <a:spcAft>
                          <a:spcPts val="0"/>
                        </a:spcAft>
                      </a:pPr>
                      <a:r>
                        <a:rPr lang="es-CO" sz="1000">
                          <a:effectLst/>
                        </a:rPr>
                        <a:t>AÑO 2017</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a:effectLst/>
                        </a:rPr>
                        <a:t>AÑO 2018</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a:effectLst/>
                        </a:rPr>
                        <a:t>AÑO 2019</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lnSpc>
                          <a:spcPct val="150000"/>
                        </a:lnSpc>
                        <a:spcAft>
                          <a:spcPts val="0"/>
                        </a:spcAft>
                      </a:pPr>
                      <a:r>
                        <a:rPr lang="es-CO" sz="1000">
                          <a:effectLst/>
                        </a:rPr>
                        <a:t>AÑO 2020</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87261">
                <a:tc>
                  <a:txBody>
                    <a:bodyPr/>
                    <a:lstStyle/>
                    <a:p>
                      <a:pPr algn="just">
                        <a:lnSpc>
                          <a:spcPct val="150000"/>
                        </a:lnSpc>
                        <a:spcAft>
                          <a:spcPts val="0"/>
                        </a:spcAft>
                      </a:pPr>
                      <a:r>
                        <a:rPr lang="es-CO" sz="1000" dirty="0">
                          <a:effectLst/>
                        </a:rPr>
                        <a:t>Recopilar, analizar e interpretar en un 100% la información generada en los centros de salud del HOSPITAL MATERNO INFANTIL DE SOLEDAD, a fin de coadyuvar a la toma de decisiones que impacten sobre la gestión hospitalaria</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Recopilar, analizar e interpretar en un 100% la información generada en los centros de salud del HOSPITAL MATERNO INFANTIL DE SOLEDAD, a fin de coadyuvar a la toma de decisiones que impacten sobre la gestión hospitalaria</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Recopilar, analizar e interpretar en un 100% la información generada en los centros de salud del HOSPITAL MATERNO INFANTIL DE SOLEDAD, a fin de coadyuvar a la toma de decisiones que impacten sobre la gestión hospitalaria</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Recopilar, analizar e interpretar en un 100% la información generada en los centros de salud del HOSPITAL MATERNO INFANTIL DE SOLEDAD, a fin de coadyuvar a la toma de decisiones que impacten sobre la gestión hospitalaria</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55602">
                <a:tc>
                  <a:txBody>
                    <a:bodyPr/>
                    <a:lstStyle/>
                    <a:p>
                      <a:pPr algn="just">
                        <a:lnSpc>
                          <a:spcPct val="150000"/>
                        </a:lnSpc>
                        <a:spcAft>
                          <a:spcPts val="1085"/>
                        </a:spcAft>
                      </a:pPr>
                      <a:r>
                        <a:rPr lang="es-CO" sz="1000" dirty="0">
                          <a:effectLst/>
                        </a:rPr>
                        <a:t>Mantener EL 100% la plataforma tecnológica, (Computadores, Servidores, Cableado Estructurado, CCTV, Seguridad Informática).</a:t>
                      </a:r>
                    </a:p>
                    <a:p>
                      <a:pPr algn="just">
                        <a:lnSpc>
                          <a:spcPct val="150000"/>
                        </a:lnSpc>
                        <a:spcAft>
                          <a:spcPts val="0"/>
                        </a:spcAft>
                        <a:tabLst>
                          <a:tab pos="419100" algn="l"/>
                        </a:tabLst>
                      </a:pPr>
                      <a:r>
                        <a:rPr lang="es-CO" sz="1000" dirty="0">
                          <a:effectLst/>
                        </a:rPr>
                        <a:t> </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1085"/>
                        </a:spcAft>
                      </a:pPr>
                      <a:r>
                        <a:rPr lang="es-CO" sz="1000">
                          <a:effectLst/>
                        </a:rPr>
                        <a:t>Mantener EL 100% la plataforma tecnológica, (Computadores, Servidores, Cableado Estructurado, CCTV, Seguridad Informática).</a:t>
                      </a:r>
                    </a:p>
                    <a:p>
                      <a:pPr algn="just">
                        <a:lnSpc>
                          <a:spcPct val="150000"/>
                        </a:lnSpc>
                        <a:spcAft>
                          <a:spcPts val="0"/>
                        </a:spcAft>
                      </a:pPr>
                      <a:r>
                        <a:rPr lang="es-CO" sz="1000">
                          <a:effectLst/>
                        </a:rPr>
                        <a:t> </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1085"/>
                        </a:spcAft>
                      </a:pPr>
                      <a:r>
                        <a:rPr lang="es-CO" sz="1000">
                          <a:effectLst/>
                        </a:rPr>
                        <a:t>Mantener EL 100% la plataforma tecnológica, (Computadores, Servidores, Cableado Estructurado, CCTV, Seguridad Informática).</a:t>
                      </a:r>
                    </a:p>
                    <a:p>
                      <a:pPr algn="just">
                        <a:lnSpc>
                          <a:spcPct val="150000"/>
                        </a:lnSpc>
                        <a:spcAft>
                          <a:spcPts val="0"/>
                        </a:spcAft>
                      </a:pPr>
                      <a:r>
                        <a:rPr lang="es-CO" sz="1000">
                          <a:effectLst/>
                        </a:rPr>
                        <a:t> </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1085"/>
                        </a:spcAft>
                      </a:pPr>
                      <a:r>
                        <a:rPr lang="es-CO" sz="1000" dirty="0">
                          <a:effectLst/>
                        </a:rPr>
                        <a:t>Mantener EL 100% la plataforma tecnológica, (Computadores, Servidores, Cableado Estructurado, CCTV, Seguridad Informática</a:t>
                      </a:r>
                      <a:r>
                        <a:rPr lang="es-CO" sz="1000" dirty="0" smtClean="0">
                          <a:effectLst/>
                        </a:rPr>
                        <a:t>).</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664438">
                <a:tc>
                  <a:txBody>
                    <a:bodyPr/>
                    <a:lstStyle/>
                    <a:p>
                      <a:pPr algn="just">
                        <a:lnSpc>
                          <a:spcPct val="150000"/>
                        </a:lnSpc>
                        <a:spcAft>
                          <a:spcPts val="0"/>
                        </a:spcAft>
                      </a:pPr>
                      <a:r>
                        <a:rPr lang="es-CO" sz="1000">
                          <a:effectLst/>
                        </a:rPr>
                        <a:t>Actualizar  Sistema de información IPSOFT Asistencia y Financiero (Historia clínicas de PyP, Urgencias, NIIF, Reportes) en un 70%</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Actualizar  Sistema de información IPSOFT Asistencia y Financiero (Historia clínicas de PyP, Urgencias, NIIF, Reportes) en un 80%</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Actualizar  Sistema de información IPSOFT Asistencia y Financiero (Historia clínicas de PyP, Urgencias, NIIF, Reportes) en un 100%</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Actualizar  Sistema de información IPSOFT Asistencia y Financiero (Historia clínicas de </a:t>
                      </a:r>
                      <a:r>
                        <a:rPr lang="es-CO" sz="1000" dirty="0" err="1">
                          <a:effectLst/>
                        </a:rPr>
                        <a:t>PyP</a:t>
                      </a:r>
                      <a:r>
                        <a:rPr lang="es-CO" sz="1000" dirty="0">
                          <a:effectLst/>
                        </a:rPr>
                        <a:t>, Urgencias, NIIF, Reportes) en un 100%</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016">
                <a:tc>
                  <a:txBody>
                    <a:bodyPr/>
                    <a:lstStyle/>
                    <a:p>
                      <a:pPr algn="just">
                        <a:lnSpc>
                          <a:spcPct val="150000"/>
                        </a:lnSpc>
                        <a:spcAft>
                          <a:spcPts val="0"/>
                        </a:spcAft>
                      </a:pPr>
                      <a:r>
                        <a:rPr lang="es-CO" sz="1000">
                          <a:effectLst/>
                        </a:rPr>
                        <a:t> </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Implantar el 50% de las políticas de seguridad Informática</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Implantar el 100% de las políticas de seguridad Informática</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Implantar el 100% de las políticas de seguridad Informática</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302016">
                <a:tc>
                  <a:txBody>
                    <a:bodyPr/>
                    <a:lstStyle/>
                    <a:p>
                      <a:pPr algn="just">
                        <a:lnSpc>
                          <a:spcPct val="150000"/>
                        </a:lnSpc>
                        <a:spcAft>
                          <a:spcPts val="1085"/>
                        </a:spcAft>
                      </a:pPr>
                      <a:r>
                        <a:rPr lang="es-CO" sz="1000">
                          <a:effectLst/>
                        </a:rPr>
                        <a:t>Desarrollar e implementar el 100% de la estrategia de gobierno en línea. </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 </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a:effectLst/>
                        </a:rPr>
                        <a:t> </a:t>
                      </a:r>
                      <a:endParaRPr lang="es-CO" sz="100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just">
                        <a:lnSpc>
                          <a:spcPct val="150000"/>
                        </a:lnSpc>
                        <a:spcAft>
                          <a:spcPts val="0"/>
                        </a:spcAft>
                      </a:pPr>
                      <a:r>
                        <a:rPr lang="es-CO" sz="1000" dirty="0">
                          <a:effectLst/>
                        </a:rPr>
                        <a:t> </a:t>
                      </a:r>
                      <a:endParaRPr lang="es-CO" sz="1000" dirty="0">
                        <a:effectLst/>
                        <a:latin typeface="Times New Roman" panose="02020603050405020304" pitchFamily="18" charset="0"/>
                        <a:ea typeface="Times New Roman" panose="02020603050405020304" pitchFamily="18" charset="0"/>
                      </a:endParaRPr>
                    </a:p>
                  </a:txBody>
                  <a:tcPr marL="10717" marR="10717" marT="0" marB="0">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864441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lnSpcReduction="10000"/>
          </a:bodyPr>
          <a:lstStyle/>
          <a:p>
            <a:pPr marL="0" indent="0" algn="just">
              <a:buNone/>
            </a:pPr>
            <a:r>
              <a:rPr lang="es-CO" b="1" dirty="0"/>
              <a:t>PROGRAMA GESTIÓN INTEGRAL DEL TALENTO HUMANO (</a:t>
            </a:r>
            <a:r>
              <a:rPr lang="es-CO" b="1" dirty="0" smtClean="0"/>
              <a:t>PGITH)</a:t>
            </a:r>
          </a:p>
          <a:p>
            <a:pPr marL="0" indent="0">
              <a:buNone/>
            </a:pPr>
            <a:r>
              <a:rPr lang="es-CO" dirty="0" smtClean="0"/>
              <a:t>PROYECTOS ASOCIADOS AL PROGRAMA</a:t>
            </a:r>
          </a:p>
          <a:p>
            <a:pPr lvl="0"/>
            <a:r>
              <a:rPr lang="es-CO" i="1" dirty="0" smtClean="0"/>
              <a:t>Proyecto </a:t>
            </a:r>
            <a:r>
              <a:rPr lang="es-CO" i="1" dirty="0"/>
              <a:t>Desarrollo de la cultura organizacional </a:t>
            </a:r>
          </a:p>
          <a:p>
            <a:pPr lvl="0"/>
            <a:r>
              <a:rPr lang="es-CO" i="1" dirty="0"/>
              <a:t>Proyecto  de Educación Continua </a:t>
            </a:r>
          </a:p>
          <a:p>
            <a:pPr lvl="0"/>
            <a:r>
              <a:rPr lang="es-CO" i="1" dirty="0"/>
              <a:t>Proyecto Bienestar Social </a:t>
            </a:r>
          </a:p>
          <a:p>
            <a:pPr lvl="0"/>
            <a:r>
              <a:rPr lang="es-CO" i="1" dirty="0"/>
              <a:t>Proyecto de medición e intervención del clima organizacional  </a:t>
            </a:r>
          </a:p>
          <a:p>
            <a:pPr lvl="0"/>
            <a:r>
              <a:rPr lang="es-CO" i="1" dirty="0"/>
              <a:t>Proyecto Sistema de gestión seguridad y salud en el trabajo </a:t>
            </a:r>
          </a:p>
          <a:p>
            <a:pPr marL="0" indent="0" algn="just">
              <a:buNone/>
            </a:pPr>
            <a:endParaRPr lang="es-CO" dirty="0"/>
          </a:p>
          <a:p>
            <a:pPr algn="just"/>
            <a:endParaRPr lang="es-CO" dirty="0"/>
          </a:p>
        </p:txBody>
      </p:sp>
      <p:sp>
        <p:nvSpPr>
          <p:cNvPr id="4" name="CuadroTexto 3"/>
          <p:cNvSpPr txBox="1"/>
          <p:nvPr/>
        </p:nvSpPr>
        <p:spPr>
          <a:xfrm rot="5400000">
            <a:off x="1484693" y="486344"/>
            <a:ext cx="400110" cy="2278452"/>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PROGRAMAS Y PROYECTOS</a:t>
            </a:r>
            <a:endParaRPr lang="es-CO"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416679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1291249"/>
            <a:ext cx="7886700" cy="455490"/>
          </a:xfrm>
        </p:spPr>
        <p:txBody>
          <a:bodyPr>
            <a:normAutofit fontScale="90000"/>
          </a:bodyPr>
          <a:lstStyle/>
          <a:p>
            <a:r>
              <a:rPr lang="es-CO" sz="2800" dirty="0" smtClean="0"/>
              <a:t>¿</a:t>
            </a:r>
            <a:r>
              <a:rPr lang="es-CO" sz="2800" dirty="0"/>
              <a:t>CÓMO ESTÁ COMPUESTO EL PLAN DE DESARROLLO?</a:t>
            </a:r>
            <a:endParaRPr lang="es-CO" sz="2500" dirty="0"/>
          </a:p>
        </p:txBody>
      </p:sp>
      <p:sp>
        <p:nvSpPr>
          <p:cNvPr id="3" name="2 Marcador de contenido"/>
          <p:cNvSpPr>
            <a:spLocks noGrp="1"/>
          </p:cNvSpPr>
          <p:nvPr>
            <p:ph idx="1"/>
          </p:nvPr>
        </p:nvSpPr>
        <p:spPr>
          <a:xfrm>
            <a:off x="628650" y="1825625"/>
            <a:ext cx="7886700" cy="905852"/>
          </a:xfrm>
        </p:spPr>
        <p:txBody>
          <a:bodyPr>
            <a:normAutofit fontScale="85000" lnSpcReduction="20000"/>
          </a:bodyPr>
          <a:lstStyle/>
          <a:p>
            <a:pPr marL="0" indent="0" algn="just">
              <a:buNone/>
            </a:pPr>
            <a:r>
              <a:rPr lang="es-CO" dirty="0"/>
              <a:t>La Ley 152 de 1994 establece que el plan de desarrollo de las entidades territoriales debe tener una parte estratégica y un plan de inversiones de mediano y corto plazo.</a:t>
            </a:r>
          </a:p>
          <a:p>
            <a:pPr algn="just"/>
            <a:endParaRPr lang="es-CO" dirty="0"/>
          </a:p>
        </p:txBody>
      </p:sp>
      <p:grpSp>
        <p:nvGrpSpPr>
          <p:cNvPr id="4" name="3 Grupo"/>
          <p:cNvGrpSpPr/>
          <p:nvPr/>
        </p:nvGrpSpPr>
        <p:grpSpPr>
          <a:xfrm>
            <a:off x="363416" y="2661138"/>
            <a:ext cx="8323384" cy="3458307"/>
            <a:chOff x="0" y="0"/>
            <a:chExt cx="3942892" cy="2596895"/>
          </a:xfrm>
        </p:grpSpPr>
        <p:sp>
          <p:nvSpPr>
            <p:cNvPr id="5" name="4 Elipse"/>
            <p:cNvSpPr/>
            <p:nvPr/>
          </p:nvSpPr>
          <p:spPr>
            <a:xfrm>
              <a:off x="0" y="1053388"/>
              <a:ext cx="1097280" cy="636423"/>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200" b="1">
                  <a:effectLst/>
                  <a:ea typeface="Calibri"/>
                  <a:cs typeface="Times New Roman"/>
                </a:rPr>
                <a:t>PLAN DE DESARROLLO HMI</a:t>
              </a:r>
              <a:endParaRPr lang="es-CO" sz="1200">
                <a:effectLst/>
                <a:ea typeface="Calibri"/>
                <a:cs typeface="Times New Roman"/>
              </a:endParaRPr>
            </a:p>
          </p:txBody>
        </p:sp>
        <p:sp>
          <p:nvSpPr>
            <p:cNvPr id="6" name="5 Llamada de flecha hacia arriba"/>
            <p:cNvSpPr/>
            <p:nvPr/>
          </p:nvSpPr>
          <p:spPr>
            <a:xfrm>
              <a:off x="1287475" y="965606"/>
              <a:ext cx="650875" cy="643255"/>
            </a:xfrm>
            <a:prstGeom prst="upArrowCallout">
              <a:avLst>
                <a:gd name="adj1" fmla="val 36372"/>
                <a:gd name="adj2" fmla="val 29548"/>
                <a:gd name="adj3" fmla="val 25000"/>
                <a:gd name="adj4" fmla="val 59291"/>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700">
                  <a:effectLst/>
                  <a:ea typeface="Calibri"/>
                  <a:cs typeface="Times New Roman"/>
                </a:rPr>
                <a:t>Conformado por</a:t>
              </a:r>
              <a:endParaRPr lang="es-CO" sz="1100">
                <a:effectLst/>
                <a:ea typeface="Calibri"/>
                <a:cs typeface="Times New Roman"/>
              </a:endParaRPr>
            </a:p>
          </p:txBody>
        </p:sp>
        <p:sp>
          <p:nvSpPr>
            <p:cNvPr id="7" name="6 Llamada de flecha hacia abajo"/>
            <p:cNvSpPr/>
            <p:nvPr/>
          </p:nvSpPr>
          <p:spPr>
            <a:xfrm>
              <a:off x="1287475" y="1389888"/>
              <a:ext cx="650875" cy="431165"/>
            </a:xfrm>
            <a:prstGeom prst="downArrowCallout">
              <a:avLst>
                <a:gd name="adj1" fmla="val 52146"/>
                <a:gd name="adj2" fmla="val 45360"/>
                <a:gd name="adj3" fmla="val 25000"/>
                <a:gd name="adj4" fmla="val 64977"/>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O"/>
            </a:p>
          </p:txBody>
        </p:sp>
        <p:sp>
          <p:nvSpPr>
            <p:cNvPr id="8" name="7 Rectángulo redondeado"/>
            <p:cNvSpPr/>
            <p:nvPr/>
          </p:nvSpPr>
          <p:spPr>
            <a:xfrm>
              <a:off x="1141171" y="1887321"/>
              <a:ext cx="906577" cy="512064"/>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200" b="1">
                  <a:solidFill>
                    <a:srgbClr val="000000"/>
                  </a:solidFill>
                  <a:effectLst/>
                  <a:ea typeface="Calibri"/>
                  <a:cs typeface="Times New Roman"/>
                </a:rPr>
                <a:t>Plan de inversiones a corto y mediano plazo</a:t>
              </a:r>
              <a:endParaRPr lang="es-CO" sz="1200">
                <a:effectLst/>
                <a:ea typeface="Calibri"/>
                <a:cs typeface="Times New Roman"/>
              </a:endParaRPr>
            </a:p>
          </p:txBody>
        </p:sp>
        <p:sp>
          <p:nvSpPr>
            <p:cNvPr id="9" name="8 Documento"/>
            <p:cNvSpPr/>
            <p:nvPr/>
          </p:nvSpPr>
          <p:spPr>
            <a:xfrm>
              <a:off x="2311603" y="1565452"/>
              <a:ext cx="1631289" cy="1031443"/>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spcAft>
                  <a:spcPts val="0"/>
                </a:spcAft>
                <a:buFont typeface="Symbol"/>
                <a:buChar char=""/>
              </a:pPr>
              <a:endParaRPr lang="es-ES" sz="1200" dirty="0" smtClean="0">
                <a:solidFill>
                  <a:srgbClr val="000000"/>
                </a:solidFill>
                <a:effectLst/>
                <a:latin typeface="Calibri Light"/>
                <a:ea typeface="Times New Roman"/>
              </a:endParaRPr>
            </a:p>
            <a:p>
              <a:pPr marL="342900" lvl="0" indent="-342900" algn="just">
                <a:spcAft>
                  <a:spcPts val="0"/>
                </a:spcAft>
                <a:buFont typeface="Symbol"/>
                <a:buChar char=""/>
              </a:pPr>
              <a:endParaRPr lang="es-ES" sz="1200" dirty="0">
                <a:solidFill>
                  <a:srgbClr val="000000"/>
                </a:solidFill>
                <a:latin typeface="Calibri Light"/>
                <a:ea typeface="Times New Roman"/>
              </a:endParaRPr>
            </a:p>
            <a:p>
              <a:pPr marL="342900" lvl="0" indent="-342900" algn="just">
                <a:spcAft>
                  <a:spcPts val="0"/>
                </a:spcAft>
                <a:buFont typeface="Symbol"/>
                <a:buChar char=""/>
              </a:pPr>
              <a:r>
                <a:rPr lang="es-ES" sz="1200" dirty="0" smtClean="0">
                  <a:solidFill>
                    <a:srgbClr val="000000"/>
                  </a:solidFill>
                  <a:effectLst/>
                  <a:latin typeface="Calibri Light"/>
                  <a:ea typeface="Times New Roman"/>
                </a:rPr>
                <a:t>La </a:t>
              </a:r>
              <a:r>
                <a:rPr lang="es-ES" sz="1200" dirty="0">
                  <a:solidFill>
                    <a:srgbClr val="000000"/>
                  </a:solidFill>
                  <a:effectLst/>
                  <a:latin typeface="Calibri Light"/>
                  <a:ea typeface="Times New Roman"/>
                </a:rPr>
                <a:t>proyección de los recursos financieros disponibles para su ejecución y su armonización con los planes de gastos</a:t>
              </a:r>
              <a:endParaRPr lang="es-CO" sz="1200" dirty="0">
                <a:effectLst/>
                <a:latin typeface="Times New Roman"/>
                <a:ea typeface="Times New Roman"/>
              </a:endParaRPr>
            </a:p>
            <a:p>
              <a:pPr marL="342900" lvl="0" indent="-342900" algn="just">
                <a:spcAft>
                  <a:spcPts val="0"/>
                </a:spcAft>
                <a:buFont typeface="Symbol"/>
                <a:buChar char=""/>
              </a:pPr>
              <a:r>
                <a:rPr lang="es-ES" sz="1200" dirty="0">
                  <a:solidFill>
                    <a:srgbClr val="000000"/>
                  </a:solidFill>
                  <a:effectLst/>
                  <a:latin typeface="Calibri Light"/>
                  <a:ea typeface="Times New Roman"/>
                </a:rPr>
                <a:t>Descripción de los principales programas y proyectos de inversión.</a:t>
              </a:r>
              <a:endParaRPr lang="es-CO" sz="1200" dirty="0">
                <a:effectLst/>
                <a:latin typeface="Times New Roman"/>
                <a:ea typeface="Times New Roman"/>
              </a:endParaRPr>
            </a:p>
            <a:p>
              <a:pPr algn="just">
                <a:lnSpc>
                  <a:spcPct val="107000"/>
                </a:lnSpc>
                <a:spcAft>
                  <a:spcPts val="800"/>
                </a:spcAft>
              </a:pPr>
              <a:r>
                <a:rPr lang="es-CO" sz="1200" dirty="0">
                  <a:solidFill>
                    <a:srgbClr val="000000"/>
                  </a:solidFill>
                  <a:effectLst/>
                  <a:latin typeface="Calibri Light"/>
                  <a:ea typeface="Calibri"/>
                  <a:cs typeface="Times New Roman"/>
                </a:rPr>
                <a:t> </a:t>
              </a:r>
              <a:endParaRPr lang="es-CO" sz="1200" dirty="0">
                <a:effectLst/>
                <a:ea typeface="Calibri"/>
                <a:cs typeface="Times New Roman"/>
              </a:endParaRPr>
            </a:p>
            <a:p>
              <a:pPr algn="just">
                <a:lnSpc>
                  <a:spcPct val="107000"/>
                </a:lnSpc>
                <a:spcAft>
                  <a:spcPts val="800"/>
                </a:spcAft>
              </a:pPr>
              <a:r>
                <a:rPr lang="es-CO" sz="1200" dirty="0">
                  <a:solidFill>
                    <a:srgbClr val="000000"/>
                  </a:solidFill>
                  <a:effectLst/>
                  <a:latin typeface="Calibri Light"/>
                  <a:ea typeface="Calibri"/>
                  <a:cs typeface="Times New Roman"/>
                </a:rPr>
                <a:t> </a:t>
              </a:r>
              <a:endParaRPr lang="es-CO" sz="1200" dirty="0">
                <a:effectLst/>
                <a:ea typeface="Calibri"/>
                <a:cs typeface="Times New Roman"/>
              </a:endParaRPr>
            </a:p>
          </p:txBody>
        </p:sp>
        <p:sp>
          <p:nvSpPr>
            <p:cNvPr id="10" name="9 Documento"/>
            <p:cNvSpPr/>
            <p:nvPr/>
          </p:nvSpPr>
          <p:spPr>
            <a:xfrm>
              <a:off x="2260397" y="0"/>
              <a:ext cx="1630680" cy="1433779"/>
            </a:xfrm>
            <a:prstGeom prst="flowChartDocumen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342900" lvl="0" indent="-342900" algn="just">
                <a:spcAft>
                  <a:spcPts val="0"/>
                </a:spcAft>
                <a:buFont typeface="Symbol"/>
                <a:buChar char=""/>
              </a:pPr>
              <a:endParaRPr lang="es-ES" sz="1200" dirty="0" smtClean="0">
                <a:solidFill>
                  <a:srgbClr val="000000"/>
                </a:solidFill>
                <a:effectLst/>
                <a:latin typeface="Calibri Light"/>
                <a:ea typeface="Times New Roman"/>
              </a:endParaRPr>
            </a:p>
            <a:p>
              <a:pPr marL="342900" lvl="0" indent="-342900" algn="just">
                <a:spcAft>
                  <a:spcPts val="0"/>
                </a:spcAft>
                <a:buFont typeface="Symbol"/>
                <a:buChar char=""/>
              </a:pPr>
              <a:endParaRPr lang="es-ES" sz="1200" dirty="0">
                <a:solidFill>
                  <a:srgbClr val="000000"/>
                </a:solidFill>
                <a:latin typeface="Calibri Light"/>
                <a:ea typeface="Times New Roman"/>
              </a:endParaRPr>
            </a:p>
            <a:p>
              <a:pPr marL="342900" lvl="0" indent="-342900" algn="just">
                <a:spcAft>
                  <a:spcPts val="0"/>
                </a:spcAft>
                <a:buFont typeface="Symbol"/>
                <a:buChar char=""/>
              </a:pPr>
              <a:r>
                <a:rPr lang="es-ES" sz="1200" dirty="0" smtClean="0">
                  <a:solidFill>
                    <a:srgbClr val="000000"/>
                  </a:solidFill>
                  <a:effectLst/>
                  <a:latin typeface="Calibri Light"/>
                  <a:ea typeface="Times New Roman"/>
                </a:rPr>
                <a:t>El </a:t>
              </a:r>
              <a:r>
                <a:rPr lang="es-ES" sz="1200" dirty="0">
                  <a:solidFill>
                    <a:srgbClr val="000000"/>
                  </a:solidFill>
                  <a:effectLst/>
                  <a:latin typeface="Calibri Light"/>
                  <a:ea typeface="Times New Roman"/>
                </a:rPr>
                <a:t>objetivo del PDI</a:t>
              </a:r>
              <a:endParaRPr lang="es-CO" sz="1200" dirty="0">
                <a:effectLst/>
                <a:latin typeface="Times New Roman"/>
                <a:ea typeface="Times New Roman"/>
              </a:endParaRPr>
            </a:p>
            <a:p>
              <a:pPr marL="342900" lvl="0" indent="-342900" algn="just">
                <a:spcAft>
                  <a:spcPts val="0"/>
                </a:spcAft>
                <a:buFont typeface="Symbol"/>
                <a:buChar char=""/>
              </a:pPr>
              <a:r>
                <a:rPr lang="es-ES" sz="1200" dirty="0">
                  <a:solidFill>
                    <a:srgbClr val="000000"/>
                  </a:solidFill>
                  <a:effectLst/>
                  <a:latin typeface="Calibri Light"/>
                  <a:ea typeface="Times New Roman"/>
                </a:rPr>
                <a:t>Los objetivos estratégicos y específicos.</a:t>
              </a:r>
              <a:endParaRPr lang="es-CO" sz="1200" dirty="0">
                <a:effectLst/>
                <a:latin typeface="Times New Roman"/>
                <a:ea typeface="Times New Roman"/>
              </a:endParaRPr>
            </a:p>
            <a:p>
              <a:pPr marL="342900" lvl="0" indent="-342900" algn="just">
                <a:spcAft>
                  <a:spcPts val="0"/>
                </a:spcAft>
                <a:buFont typeface="Symbol"/>
                <a:buChar char=""/>
              </a:pPr>
              <a:r>
                <a:rPr lang="es-ES" sz="1200" dirty="0">
                  <a:solidFill>
                    <a:srgbClr val="000000"/>
                  </a:solidFill>
                  <a:effectLst/>
                  <a:latin typeface="Calibri Light"/>
                  <a:ea typeface="Times New Roman"/>
                </a:rPr>
                <a:t>Las metas estratégicas y específicas</a:t>
              </a:r>
              <a:endParaRPr lang="es-CO" sz="1200" dirty="0">
                <a:effectLst/>
                <a:latin typeface="Times New Roman"/>
                <a:ea typeface="Times New Roman"/>
              </a:endParaRPr>
            </a:p>
            <a:p>
              <a:pPr marL="342900" lvl="0" indent="-342900" algn="just">
                <a:spcAft>
                  <a:spcPts val="0"/>
                </a:spcAft>
                <a:buFont typeface="Symbol"/>
                <a:buChar char=""/>
              </a:pPr>
              <a:r>
                <a:rPr lang="es-ES" sz="1200" dirty="0">
                  <a:solidFill>
                    <a:srgbClr val="000000"/>
                  </a:solidFill>
                  <a:effectLst/>
                  <a:latin typeface="Calibri Light"/>
                  <a:ea typeface="Times New Roman"/>
                </a:rPr>
                <a:t>La Plataforma estratégica institucional.</a:t>
              </a:r>
              <a:endParaRPr lang="es-CO" sz="1200" dirty="0">
                <a:effectLst/>
                <a:latin typeface="Times New Roman"/>
                <a:ea typeface="Times New Roman"/>
              </a:endParaRPr>
            </a:p>
            <a:p>
              <a:pPr marL="342900" lvl="0" indent="-342900" algn="just">
                <a:spcAft>
                  <a:spcPts val="0"/>
                </a:spcAft>
                <a:buFont typeface="Symbol"/>
                <a:buChar char=""/>
              </a:pPr>
              <a:r>
                <a:rPr lang="es-ES" sz="1200" dirty="0">
                  <a:solidFill>
                    <a:srgbClr val="000000"/>
                  </a:solidFill>
                  <a:effectLst/>
                  <a:latin typeface="Calibri Light"/>
                  <a:ea typeface="Times New Roman"/>
                </a:rPr>
                <a:t>La armonización con los planes de desarrollo municipal, departamental y nacional.</a:t>
              </a:r>
              <a:endParaRPr lang="es-CO" sz="1200" dirty="0">
                <a:effectLst/>
                <a:latin typeface="Times New Roman"/>
                <a:ea typeface="Times New Roman"/>
              </a:endParaRPr>
            </a:p>
            <a:p>
              <a:pPr lvl="0" algn="just">
                <a:spcAft>
                  <a:spcPts val="0"/>
                </a:spcAft>
              </a:pPr>
              <a:r>
                <a:rPr lang="es-ES" sz="1200" dirty="0">
                  <a:solidFill>
                    <a:srgbClr val="000000"/>
                  </a:solidFill>
                  <a:effectLst/>
                  <a:latin typeface="Calibri Light"/>
                  <a:ea typeface="Times New Roman"/>
                </a:rPr>
                <a:t> </a:t>
              </a:r>
              <a:endParaRPr lang="es-CO" sz="1200" dirty="0">
                <a:effectLst/>
                <a:latin typeface="Times New Roman"/>
                <a:ea typeface="Times New Roman"/>
              </a:endParaRPr>
            </a:p>
            <a:p>
              <a:pPr algn="just">
                <a:lnSpc>
                  <a:spcPct val="107000"/>
                </a:lnSpc>
                <a:spcAft>
                  <a:spcPts val="800"/>
                </a:spcAft>
              </a:pPr>
              <a:r>
                <a:rPr lang="es-CO" sz="1200" dirty="0">
                  <a:solidFill>
                    <a:srgbClr val="000000"/>
                  </a:solidFill>
                  <a:effectLst/>
                  <a:latin typeface="Calibri Light"/>
                  <a:ea typeface="Calibri"/>
                  <a:cs typeface="Times New Roman"/>
                </a:rPr>
                <a:t> </a:t>
              </a:r>
              <a:endParaRPr lang="es-CO" sz="1200" dirty="0">
                <a:effectLst/>
                <a:ea typeface="Calibri"/>
                <a:cs typeface="Times New Roman"/>
              </a:endParaRPr>
            </a:p>
            <a:p>
              <a:pPr algn="just">
                <a:lnSpc>
                  <a:spcPct val="107000"/>
                </a:lnSpc>
                <a:spcAft>
                  <a:spcPts val="800"/>
                </a:spcAft>
              </a:pPr>
              <a:r>
                <a:rPr lang="es-CO" sz="900" dirty="0">
                  <a:solidFill>
                    <a:srgbClr val="000000"/>
                  </a:solidFill>
                  <a:effectLst/>
                  <a:latin typeface="Calibri Light"/>
                  <a:ea typeface="Calibri"/>
                  <a:cs typeface="Times New Roman"/>
                </a:rPr>
                <a:t> </a:t>
              </a:r>
              <a:endParaRPr lang="es-CO" sz="900" dirty="0">
                <a:effectLst/>
                <a:ea typeface="Calibri"/>
                <a:cs typeface="Times New Roman"/>
              </a:endParaRPr>
            </a:p>
          </p:txBody>
        </p:sp>
        <p:sp>
          <p:nvSpPr>
            <p:cNvPr id="11" name="10 Rectángulo redondeado"/>
            <p:cNvSpPr/>
            <p:nvPr/>
          </p:nvSpPr>
          <p:spPr>
            <a:xfrm>
              <a:off x="1133856" y="402336"/>
              <a:ext cx="906145" cy="511810"/>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07000"/>
                </a:lnSpc>
                <a:spcAft>
                  <a:spcPts val="800"/>
                </a:spcAft>
              </a:pPr>
              <a:r>
                <a:rPr lang="es-CO" sz="1200" b="1">
                  <a:solidFill>
                    <a:srgbClr val="000000"/>
                  </a:solidFill>
                  <a:effectLst/>
                  <a:ea typeface="Calibri"/>
                  <a:cs typeface="Times New Roman"/>
                </a:rPr>
                <a:t>Parte estratégica</a:t>
              </a:r>
              <a:endParaRPr lang="es-CO" sz="1200">
                <a:effectLst/>
                <a:ea typeface="Calibri"/>
                <a:cs typeface="Times New Roman"/>
              </a:endParaRPr>
            </a:p>
          </p:txBody>
        </p:sp>
        <p:cxnSp>
          <p:nvCxnSpPr>
            <p:cNvPr id="12" name="11 Conector recto de flecha"/>
            <p:cNvCxnSpPr/>
            <p:nvPr/>
          </p:nvCxnSpPr>
          <p:spPr>
            <a:xfrm>
              <a:off x="2040941" y="716889"/>
              <a:ext cx="234087" cy="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3" name="12 Conector recto de flecha"/>
            <p:cNvCxnSpPr/>
            <p:nvPr/>
          </p:nvCxnSpPr>
          <p:spPr>
            <a:xfrm>
              <a:off x="2040941" y="2304288"/>
              <a:ext cx="285293" cy="731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224719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pPr marL="0" indent="0" algn="just">
              <a:buNone/>
            </a:pPr>
            <a:r>
              <a:rPr lang="es-CO" b="1" dirty="0"/>
              <a:t>PROGRAMA REGISTRO DE INFORMACIÓN INSTITUCIONAL (R.I.I)	</a:t>
            </a:r>
            <a:endParaRPr lang="es-CO" b="1" dirty="0" smtClean="0"/>
          </a:p>
          <a:p>
            <a:pPr marL="0" indent="0">
              <a:buNone/>
            </a:pPr>
            <a:r>
              <a:rPr lang="es-CO" dirty="0" smtClean="0"/>
              <a:t>PROYECTOS ASOCIADOS AL PROGRAMA</a:t>
            </a:r>
            <a:endParaRPr lang="es-CO" dirty="0"/>
          </a:p>
          <a:p>
            <a:pPr lvl="0"/>
            <a:r>
              <a:rPr lang="es-CO" i="1" dirty="0"/>
              <a:t>Recopilación oportuna de la información institucional</a:t>
            </a:r>
          </a:p>
          <a:p>
            <a:pPr lvl="0"/>
            <a:r>
              <a:rPr lang="es-CO" i="1" dirty="0"/>
              <a:t>Envío oportuno de la información institucional</a:t>
            </a:r>
          </a:p>
          <a:p>
            <a:pPr lvl="0"/>
            <a:r>
              <a:rPr lang="es-CO" i="1" dirty="0"/>
              <a:t>Análisis oportuno de la información institucional</a:t>
            </a:r>
          </a:p>
          <a:p>
            <a:pPr marL="0" indent="0" algn="just">
              <a:buNone/>
            </a:pPr>
            <a:endParaRPr lang="es-CO" dirty="0"/>
          </a:p>
          <a:p>
            <a:pPr algn="just"/>
            <a:endParaRPr lang="es-CO" dirty="0"/>
          </a:p>
        </p:txBody>
      </p:sp>
    </p:spTree>
    <p:extLst>
      <p:ext uri="{BB962C8B-B14F-4D97-AF65-F5344CB8AC3E}">
        <p14:creationId xmlns:p14="http://schemas.microsoft.com/office/powerpoint/2010/main" val="18404752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normAutofit fontScale="85000" lnSpcReduction="20000"/>
          </a:bodyPr>
          <a:lstStyle/>
          <a:p>
            <a:pPr marL="0" indent="0" algn="just">
              <a:buNone/>
            </a:pPr>
            <a:r>
              <a:rPr lang="es-CO" b="1" dirty="0"/>
              <a:t>PROGRAMA DE ACTUALIZACIÓN DE LA INFRAESTRUCTURA TIC DEL HOSPITAL MATERNO INFANTIL DE SOLEDAD</a:t>
            </a:r>
            <a:endParaRPr lang="es-CO" dirty="0"/>
          </a:p>
          <a:p>
            <a:pPr marL="0" indent="0">
              <a:buNone/>
            </a:pPr>
            <a:r>
              <a:rPr lang="es-CO" dirty="0" smtClean="0"/>
              <a:t>PROYECTOS ASOCIADOS AL PROGRAMA</a:t>
            </a:r>
            <a:endParaRPr lang="es-CO" dirty="0"/>
          </a:p>
          <a:p>
            <a:pPr lvl="0" algn="just"/>
            <a:r>
              <a:rPr lang="es-CO" i="1" dirty="0"/>
              <a:t>Adquisición de servidor de 80GB de memoria</a:t>
            </a:r>
          </a:p>
          <a:p>
            <a:pPr lvl="0" algn="just"/>
            <a:r>
              <a:rPr lang="es-CO" i="1" dirty="0"/>
              <a:t>Adquisición de servidor de telefonía IP con sistema informativo ELASTIX 4.0 para conocimiento por parte de los usuarios del tiempo promedio en ser atendidos y la posición que ocupa, generando reportes estadísticos en menor tiempo y más confiables.</a:t>
            </a:r>
          </a:p>
          <a:p>
            <a:pPr lvl="0" algn="just"/>
            <a:r>
              <a:rPr lang="es-CO" i="1" dirty="0"/>
              <a:t>Implementación de EBS MODULAR, para manejo del tráfico de llamadas entrantes y salientes con la cual se pueden tener grabaciones de las conversaciones efectuadas por radio operadores, centro de urgencias y </a:t>
            </a:r>
            <a:r>
              <a:rPr lang="es-CO" i="1" dirty="0" err="1"/>
              <a:t>Call</a:t>
            </a:r>
            <a:r>
              <a:rPr lang="es-CO" i="1" dirty="0"/>
              <a:t> center.</a:t>
            </a:r>
          </a:p>
          <a:p>
            <a:pPr algn="just"/>
            <a:endParaRPr lang="es-CO" dirty="0"/>
          </a:p>
        </p:txBody>
      </p:sp>
    </p:spTree>
    <p:extLst>
      <p:ext uri="{BB962C8B-B14F-4D97-AF65-F5344CB8AC3E}">
        <p14:creationId xmlns:p14="http://schemas.microsoft.com/office/powerpoint/2010/main" val="117897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4" name="Marcador de contenido 3"/>
          <p:cNvSpPr txBox="1">
            <a:spLocks noGrp="1"/>
          </p:cNvSpPr>
          <p:nvPr>
            <p:ph idx="1"/>
          </p:nvPr>
        </p:nvSpPr>
        <p:spPr>
          <a:xfrm>
            <a:off x="628650" y="2455017"/>
            <a:ext cx="7886700" cy="2086725"/>
          </a:xfrm>
          <a:prstGeom prst="rect">
            <a:avLst/>
          </a:prstGeom>
          <a:noFill/>
        </p:spPr>
        <p:txBody>
          <a:bodyPr wrap="square" rtlCol="0">
            <a:spAutoFit/>
          </a:bodyPr>
          <a:lstStyle/>
          <a:p>
            <a:pPr marL="0" indent="0" algn="ctr">
              <a:buNone/>
            </a:pPr>
            <a:r>
              <a:rPr lang="es-CO" sz="7200" dirty="0" smtClean="0">
                <a:solidFill>
                  <a:schemeClr val="bg1"/>
                </a:solidFill>
              </a:rPr>
              <a:t>PERSPECTIVA FINANCIERA</a:t>
            </a:r>
            <a:endParaRPr lang="es-CO" sz="7200" dirty="0">
              <a:solidFill>
                <a:schemeClr val="bg1"/>
              </a:solidFill>
            </a:endParaRPr>
          </a:p>
        </p:txBody>
      </p:sp>
    </p:spTree>
    <p:extLst>
      <p:ext uri="{BB962C8B-B14F-4D97-AF65-F5344CB8AC3E}">
        <p14:creationId xmlns:p14="http://schemas.microsoft.com/office/powerpoint/2010/main" val="1028662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Marcador de contenido 7"/>
          <p:cNvGraphicFramePr>
            <a:graphicFrameLocks noGrp="1"/>
          </p:cNvGraphicFramePr>
          <p:nvPr>
            <p:ph idx="1"/>
            <p:extLst>
              <p:ext uri="{D42A27DB-BD31-4B8C-83A1-F6EECF244321}">
                <p14:modId xmlns:p14="http://schemas.microsoft.com/office/powerpoint/2010/main" val="3683651524"/>
              </p:ext>
            </p:extLst>
          </p:nvPr>
        </p:nvGraphicFramePr>
        <p:xfrm>
          <a:off x="628649" y="1086928"/>
          <a:ext cx="8265969" cy="5230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CuadroTexto 9"/>
          <p:cNvSpPr txBox="1"/>
          <p:nvPr/>
        </p:nvSpPr>
        <p:spPr>
          <a:xfrm rot="5400000">
            <a:off x="6181819" y="41646"/>
            <a:ext cx="400110" cy="2954968"/>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ESPECÍFICOS</a:t>
            </a:r>
            <a:endParaRPr lang="es-CO" sz="1400" b="1" dirty="0">
              <a:effectLst>
                <a:outerShdw blurRad="38100" dist="38100" dir="2700000" algn="tl">
                  <a:srgbClr val="000000">
                    <a:alpha val="43137"/>
                  </a:srgbClr>
                </a:outerShdw>
              </a:effectLst>
            </a:endParaRPr>
          </a:p>
        </p:txBody>
      </p:sp>
      <p:sp>
        <p:nvSpPr>
          <p:cNvPr id="11" name="CuadroTexto 10"/>
          <p:cNvSpPr txBox="1"/>
          <p:nvPr/>
        </p:nvSpPr>
        <p:spPr>
          <a:xfrm>
            <a:off x="249098" y="2377218"/>
            <a:ext cx="288000" cy="2691444"/>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OBJETIVOS ESTRATÉGICO</a:t>
            </a:r>
            <a:endParaRPr lang="es-CO" sz="1400" b="1" dirty="0">
              <a:effectLst>
                <a:outerShdw blurRad="38100" dist="38100" dir="2700000" algn="tl">
                  <a:srgbClr val="000000">
                    <a:alpha val="43137"/>
                  </a:srgbClr>
                </a:outerShdw>
              </a:effectLst>
            </a:endParaRPr>
          </a:p>
        </p:txBody>
      </p:sp>
      <p:sp>
        <p:nvSpPr>
          <p:cNvPr id="12" name="CuadroTexto 11"/>
          <p:cNvSpPr txBox="1"/>
          <p:nvPr/>
        </p:nvSpPr>
        <p:spPr>
          <a:xfrm rot="5400000">
            <a:off x="2457847" y="1368926"/>
            <a:ext cx="400110" cy="1616475"/>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GESTIÓN</a:t>
            </a:r>
            <a:endParaRPr lang="es-CO"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783434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p14="http://schemas.microsoft.com/office/powerpoint/2010/main" val="2017825053"/>
              </p:ext>
            </p:extLst>
          </p:nvPr>
        </p:nvGraphicFramePr>
        <p:xfrm>
          <a:off x="368136" y="201881"/>
          <a:ext cx="8395856" cy="6528754"/>
        </p:xfrm>
        <a:graphic>
          <a:graphicData uri="http://schemas.openxmlformats.org/drawingml/2006/table">
            <a:tbl>
              <a:tblPr firstRow="1" firstCol="1" bandRow="1">
                <a:tableStyleId>{F2DE63D5-997A-4646-A377-4702673A728D}</a:tableStyleId>
              </a:tblPr>
              <a:tblGrid>
                <a:gridCol w="2098964"/>
                <a:gridCol w="2098964"/>
                <a:gridCol w="2098964"/>
                <a:gridCol w="2098964"/>
              </a:tblGrid>
              <a:tr h="179231">
                <a:tc gridSpan="4">
                  <a:txBody>
                    <a:bodyPr/>
                    <a:lstStyle/>
                    <a:p>
                      <a:pPr algn="ctr">
                        <a:lnSpc>
                          <a:spcPct val="107000"/>
                        </a:lnSpc>
                        <a:spcAft>
                          <a:spcPts val="0"/>
                        </a:spcAft>
                      </a:pPr>
                      <a:r>
                        <a:rPr lang="es-CO" sz="1200" dirty="0">
                          <a:effectLst/>
                        </a:rPr>
                        <a:t>METAS</a:t>
                      </a:r>
                      <a:endParaRPr lang="es-CO" sz="1200" dirty="0">
                        <a:effectLst/>
                        <a:latin typeface="Times New Roman" panose="02020603050405020304" pitchFamily="18" charset="0"/>
                        <a:ea typeface="Times New Roman" panose="02020603050405020304" pitchFamily="18" charset="0"/>
                      </a:endParaRPr>
                    </a:p>
                  </a:txBody>
                  <a:tcPr marL="27269" marR="27269"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hMerge="1">
                  <a:txBody>
                    <a:bodyPr/>
                    <a:lstStyle/>
                    <a:p>
                      <a:endParaRPr lang="es-CO"/>
                    </a:p>
                  </a:txBody>
                  <a:tcPr/>
                </a:tc>
                <a:tc hMerge="1">
                  <a:txBody>
                    <a:bodyPr/>
                    <a:lstStyle/>
                    <a:p>
                      <a:endParaRPr lang="es-CO"/>
                    </a:p>
                  </a:txBody>
                  <a:tcPr/>
                </a:tc>
                <a:tc hMerge="1">
                  <a:txBody>
                    <a:bodyPr/>
                    <a:lstStyle/>
                    <a:p>
                      <a:endParaRPr lang="es-CO"/>
                    </a:p>
                  </a:txBody>
                  <a:tcPr/>
                </a:tc>
              </a:tr>
              <a:tr h="179231">
                <a:tc>
                  <a:txBody>
                    <a:bodyPr/>
                    <a:lstStyle/>
                    <a:p>
                      <a:pPr>
                        <a:lnSpc>
                          <a:spcPct val="107000"/>
                        </a:lnSpc>
                        <a:spcAft>
                          <a:spcPts val="0"/>
                        </a:spcAft>
                      </a:pPr>
                      <a:r>
                        <a:rPr lang="es-CO" sz="1200">
                          <a:effectLst/>
                        </a:rPr>
                        <a:t>AÑO 2017</a:t>
                      </a:r>
                      <a:endParaRPr lang="es-CO" sz="1200">
                        <a:effectLst/>
                        <a:latin typeface="Times New Roman" panose="02020603050405020304" pitchFamily="18" charset="0"/>
                        <a:ea typeface="Times New Roman" panose="02020603050405020304" pitchFamily="18" charset="0"/>
                      </a:endParaRPr>
                    </a:p>
                  </a:txBody>
                  <a:tcPr marL="27269" marR="27269"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AÑO 2018</a:t>
                      </a:r>
                      <a:endParaRPr lang="es-CO" sz="1200">
                        <a:effectLst/>
                        <a:latin typeface="Times New Roman" panose="02020603050405020304" pitchFamily="18" charset="0"/>
                        <a:ea typeface="Times New Roman" panose="02020603050405020304" pitchFamily="18" charset="0"/>
                      </a:endParaRPr>
                    </a:p>
                  </a:txBody>
                  <a:tcPr marL="27269" marR="27269"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AÑO 2019</a:t>
                      </a:r>
                      <a:endParaRPr lang="es-CO" sz="1200">
                        <a:effectLst/>
                        <a:latin typeface="Times New Roman" panose="02020603050405020304" pitchFamily="18" charset="0"/>
                        <a:ea typeface="Times New Roman" panose="02020603050405020304" pitchFamily="18" charset="0"/>
                      </a:endParaRPr>
                    </a:p>
                  </a:txBody>
                  <a:tcPr marL="27269" marR="27269"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AÑO 2020</a:t>
                      </a:r>
                      <a:endParaRPr lang="es-CO" sz="1200">
                        <a:effectLst/>
                        <a:latin typeface="Times New Roman" panose="02020603050405020304" pitchFamily="18" charset="0"/>
                        <a:ea typeface="Times New Roman" panose="02020603050405020304" pitchFamily="18" charset="0"/>
                      </a:endParaRPr>
                    </a:p>
                  </a:txBody>
                  <a:tcPr marL="27269" marR="27269" marT="0" marB="0" anchor="b">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54615">
                <a:tc>
                  <a:txBody>
                    <a:bodyPr/>
                    <a:lstStyle/>
                    <a:p>
                      <a:pPr>
                        <a:lnSpc>
                          <a:spcPct val="107000"/>
                        </a:lnSpc>
                        <a:spcAft>
                          <a:spcPts val="0"/>
                        </a:spcAft>
                      </a:pPr>
                      <a:r>
                        <a:rPr lang="es-CO" sz="1200">
                          <a:effectLst/>
                        </a:rPr>
                        <a:t>Realizar el presupuesto de la ESE teniendo en cuenta los recaudos para comprometer el gastos.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Realizar el presupuesto de la ESE teniendo en cuenta los recaudos para comprometer el gastos.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Realizar el presupuesto de la ESE teniendo en cuenta los recaudos para comprometer el gastos.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Realizar el presupuesto de la ESE teniendo en cuenta los recaudos para comprometer el gastos.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96153">
                <a:tc>
                  <a:txBody>
                    <a:bodyPr/>
                    <a:lstStyle/>
                    <a:p>
                      <a:pPr>
                        <a:lnSpc>
                          <a:spcPct val="107000"/>
                        </a:lnSpc>
                        <a:spcAft>
                          <a:spcPts val="0"/>
                        </a:spcAft>
                      </a:pPr>
                      <a:r>
                        <a:rPr lang="es-CO" sz="1200">
                          <a:effectLst/>
                        </a:rPr>
                        <a:t>Cancelar mes vencido  las obligaciones generadas por la empresa </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Cancelar mes vencido  las obligaciones generadas por la empresa </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Cancelar mes vencido  las obligaciones generadas por la empresa </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Cancelar mes vencido  las obligaciones generadas por la empresa </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075384">
                <a:tc>
                  <a:txBody>
                    <a:bodyPr/>
                    <a:lstStyle/>
                    <a:p>
                      <a:pPr>
                        <a:lnSpc>
                          <a:spcPct val="107000"/>
                        </a:lnSpc>
                        <a:spcAft>
                          <a:spcPts val="0"/>
                        </a:spcAft>
                      </a:pPr>
                      <a:r>
                        <a:rPr lang="es-CO" sz="1200">
                          <a:effectLst/>
                        </a:rPr>
                        <a:t>Entregar a la gerencia y a los entes de control estados financieros razonables.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Entregar a la gerencia y a los entes de control estados financieros razonables.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Entregar a la gerencia y a los entes de control estados financieros razonables.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Entregar a la gerencia y a los entes de control estados financieros razonables.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732740">
                <a:tc>
                  <a:txBody>
                    <a:bodyPr/>
                    <a:lstStyle/>
                    <a:p>
                      <a:pPr>
                        <a:lnSpc>
                          <a:spcPct val="107000"/>
                        </a:lnSpc>
                        <a:spcAft>
                          <a:spcPts val="0"/>
                        </a:spcAft>
                      </a:pPr>
                      <a:r>
                        <a:rPr lang="es-CO" sz="1200">
                          <a:effectLst/>
                        </a:rPr>
                        <a:t>Disminuir el porcentaje de objeciones a un 8%</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Disminuir el porcentaje de objeciones a un 7%</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Disminuir el porcentaje de objeciones a un 6%</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Disminuir el porcentaje de objeciones a un 5%</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896153">
                <a:tc>
                  <a:txBody>
                    <a:bodyPr/>
                    <a:lstStyle/>
                    <a:p>
                      <a:pPr>
                        <a:lnSpc>
                          <a:spcPct val="107000"/>
                        </a:lnSpc>
                        <a:spcAft>
                          <a:spcPts val="0"/>
                        </a:spcAft>
                      </a:pPr>
                      <a:r>
                        <a:rPr lang="es-CO" sz="1200">
                          <a:effectLst/>
                        </a:rPr>
                        <a:t>Conciliar la cartera con todas las EAPB para determinar saldos reales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Conciliar la cartera con todas las EAPB para determinar saldos reales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Conciliar la cartera con todas las EAPB para determinar saldos reales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Conciliar la cartera con todas las EAPB para determinar saldos reales</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r h="1282295">
                <a:tc>
                  <a:txBody>
                    <a:bodyPr/>
                    <a:lstStyle/>
                    <a:p>
                      <a:pPr>
                        <a:lnSpc>
                          <a:spcPct val="107000"/>
                        </a:lnSpc>
                        <a:spcAft>
                          <a:spcPts val="0"/>
                        </a:spcAft>
                      </a:pPr>
                      <a:r>
                        <a:rPr lang="es-CO" sz="1200">
                          <a:effectLst/>
                        </a:rPr>
                        <a:t>Generar ahorro según las proyecciones financieras del PSFF</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dirty="0">
                          <a:effectLst/>
                        </a:rPr>
                        <a:t>Generar ahorro según las proyecciones financieras del PSFF</a:t>
                      </a:r>
                      <a:endParaRPr lang="es-CO" sz="1200" dirty="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a:effectLst/>
                        </a:rPr>
                        <a:t>Generar ahorro según las proyecciones financieras del PSFF</a:t>
                      </a:r>
                      <a:endParaRPr lang="es-CO" sz="120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s-CO" sz="1200" dirty="0">
                          <a:effectLst/>
                        </a:rPr>
                        <a:t>Generar ahorro según las proyecciones financieras del PSFF</a:t>
                      </a:r>
                      <a:endParaRPr lang="es-CO" sz="1200" dirty="0">
                        <a:effectLst/>
                        <a:latin typeface="Times New Roman" panose="02020603050405020304" pitchFamily="18" charset="0"/>
                        <a:ea typeface="Times New Roman" panose="02020603050405020304" pitchFamily="18" charset="0"/>
                      </a:endParaRPr>
                    </a:p>
                  </a:txBody>
                  <a:tcPr marL="27269" marR="27269" marT="0" marB="0"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r>
            </a:tbl>
          </a:graphicData>
        </a:graphic>
      </p:graphicFrame>
      <p:sp>
        <p:nvSpPr>
          <p:cNvPr id="5" name="CuadroTexto 4"/>
          <p:cNvSpPr txBox="1"/>
          <p:nvPr/>
        </p:nvSpPr>
        <p:spPr>
          <a:xfrm rot="5400000">
            <a:off x="1371981" y="-1066109"/>
            <a:ext cx="400110" cy="2532330"/>
          </a:xfrm>
          <a:prstGeom prst="rect">
            <a:avLst/>
          </a:prstGeom>
        </p:spPr>
        <p:style>
          <a:lnRef idx="1">
            <a:schemeClr val="accent4"/>
          </a:lnRef>
          <a:fillRef idx="2">
            <a:schemeClr val="accent4"/>
          </a:fillRef>
          <a:effectRef idx="1">
            <a:schemeClr val="accent4"/>
          </a:effectRef>
          <a:fontRef idx="minor">
            <a:schemeClr val="dk1"/>
          </a:fontRef>
        </p:style>
        <p:txBody>
          <a:bodyPr vert="vert270" wrap="square" rtlCol="0">
            <a:spAutoFit/>
          </a:bodyPr>
          <a:lstStyle/>
          <a:p>
            <a:pPr algn="ctr"/>
            <a:r>
              <a:rPr lang="es-CO" sz="1400" b="1" dirty="0" smtClean="0">
                <a:effectLst>
                  <a:outerShdw blurRad="38100" dist="38100" dir="2700000" algn="tl">
                    <a:srgbClr val="000000">
                      <a:alpha val="43137"/>
                    </a:srgbClr>
                  </a:outerShdw>
                </a:effectLst>
              </a:rPr>
              <a:t>METAS DE PRODUCTO </a:t>
            </a:r>
            <a:endParaRPr lang="es-CO" sz="1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578397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pPr marL="0" indent="0" algn="just">
              <a:buNone/>
            </a:pPr>
            <a:r>
              <a:rPr lang="es-CO" b="1" dirty="0"/>
              <a:t>PROGRAMA DE SANEAMIENTO FISCAL Y FINANCIEROS</a:t>
            </a:r>
            <a:endParaRPr lang="es-CO" dirty="0"/>
          </a:p>
          <a:p>
            <a:pPr lvl="0" algn="just"/>
            <a:r>
              <a:rPr lang="es-CO" i="1" dirty="0"/>
              <a:t>Implementación de las NIIF.</a:t>
            </a:r>
          </a:p>
          <a:p>
            <a:pPr lvl="0" algn="just"/>
            <a:r>
              <a:rPr lang="es-CO" i="1" dirty="0"/>
              <a:t>Implementación de Sistema de Costos </a:t>
            </a:r>
            <a:r>
              <a:rPr lang="es-CO" i="1" dirty="0" smtClean="0"/>
              <a:t>Hospitalarios.</a:t>
            </a:r>
          </a:p>
          <a:p>
            <a:pPr lvl="0" algn="just"/>
            <a:r>
              <a:rPr lang="es-CO" i="1" dirty="0" smtClean="0"/>
              <a:t>Saneamiento Fiscal </a:t>
            </a:r>
            <a:r>
              <a:rPr lang="es-CO" i="1" smtClean="0"/>
              <a:t>y Financiero.</a:t>
            </a:r>
            <a:endParaRPr lang="es-CO" i="1" dirty="0"/>
          </a:p>
          <a:p>
            <a:endParaRPr lang="es-CO" dirty="0"/>
          </a:p>
        </p:txBody>
      </p:sp>
    </p:spTree>
    <p:extLst>
      <p:ext uri="{BB962C8B-B14F-4D97-AF65-F5344CB8AC3E}">
        <p14:creationId xmlns:p14="http://schemas.microsoft.com/office/powerpoint/2010/main" val="34400725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4067664949"/>
              </p:ext>
            </p:extLst>
          </p:nvPr>
        </p:nvGraphicFramePr>
        <p:xfrm>
          <a:off x="480646" y="1535430"/>
          <a:ext cx="8194431" cy="4431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7968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a:xfrm>
            <a:off x="593481" y="1847628"/>
            <a:ext cx="7886700" cy="4351338"/>
          </a:xfrm>
        </p:spPr>
        <p:txBody>
          <a:bodyPr/>
          <a:lstStyle/>
          <a:p>
            <a:endParaRPr lang="es-CO" dirty="0"/>
          </a:p>
        </p:txBody>
      </p:sp>
      <p:pic>
        <p:nvPicPr>
          <p:cNvPr id="4" name="3 Imagen" descr="C:\Users\USER\Downloads\ARBOL PLANEACIÃ“NPDI.jpg"/>
          <p:cNvPicPr/>
          <p:nvPr/>
        </p:nvPicPr>
        <p:blipFill>
          <a:blip r:embed="rId2" cstate="print"/>
          <a:srcRect/>
          <a:stretch>
            <a:fillRect/>
          </a:stretch>
        </p:blipFill>
        <p:spPr bwMode="auto">
          <a:xfrm>
            <a:off x="2438401" y="1230923"/>
            <a:ext cx="3711355" cy="4968043"/>
          </a:xfrm>
          <a:prstGeom prst="rect">
            <a:avLst/>
          </a:prstGeom>
          <a:noFill/>
          <a:ln w="9525">
            <a:noFill/>
            <a:miter lim="800000"/>
            <a:headEnd/>
            <a:tailEnd/>
          </a:ln>
        </p:spPr>
      </p:pic>
    </p:spTree>
    <p:extLst>
      <p:ext uri="{BB962C8B-B14F-4D97-AF65-F5344CB8AC3E}">
        <p14:creationId xmlns:p14="http://schemas.microsoft.com/office/powerpoint/2010/main" val="7767234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28650" y="1338140"/>
            <a:ext cx="7886700" cy="572721"/>
          </a:xfrm>
        </p:spPr>
        <p:txBody>
          <a:bodyPr>
            <a:normAutofit/>
          </a:bodyPr>
          <a:lstStyle/>
          <a:p>
            <a:pPr algn="ctr"/>
            <a:r>
              <a:rPr lang="es-CO" sz="2500" dirty="0" smtClean="0"/>
              <a:t>METODOLOGÍA PARA FORMULACIÓN DEL PDI</a:t>
            </a:r>
            <a:endParaRPr lang="es-CO" sz="2500" dirty="0"/>
          </a:p>
        </p:txBody>
      </p:sp>
      <p:sp>
        <p:nvSpPr>
          <p:cNvPr id="3" name="2 Marcador de contenido"/>
          <p:cNvSpPr>
            <a:spLocks noGrp="1"/>
          </p:cNvSpPr>
          <p:nvPr>
            <p:ph idx="1"/>
          </p:nvPr>
        </p:nvSpPr>
        <p:spPr>
          <a:xfrm>
            <a:off x="628650" y="2110154"/>
            <a:ext cx="7886700" cy="1964136"/>
          </a:xfrm>
        </p:spPr>
        <p:txBody>
          <a:bodyPr>
            <a:normAutofit/>
          </a:bodyPr>
          <a:lstStyle/>
          <a:p>
            <a:pPr marL="0" indent="0" algn="just">
              <a:buNone/>
            </a:pPr>
            <a:r>
              <a:rPr lang="es-CO" dirty="0"/>
              <a:t>Metodología de administración por políticas y la herramienta </a:t>
            </a:r>
            <a:r>
              <a:rPr lang="es-CO" dirty="0" smtClean="0"/>
              <a:t>Balance </a:t>
            </a:r>
            <a:r>
              <a:rPr lang="es-CO" dirty="0"/>
              <a:t>Score </a:t>
            </a:r>
            <a:r>
              <a:rPr lang="es-CO" dirty="0" err="1"/>
              <a:t>Card</a:t>
            </a:r>
            <a:r>
              <a:rPr lang="es-CO" dirty="0"/>
              <a:t>, como punto de partida para la formulación de los objetivos corporativos, de cara a las siguientes perspectivas:</a:t>
            </a:r>
          </a:p>
        </p:txBody>
      </p:sp>
      <p:graphicFrame>
        <p:nvGraphicFramePr>
          <p:cNvPr id="4" name="Diagrama 3"/>
          <p:cNvGraphicFramePr/>
          <p:nvPr>
            <p:extLst>
              <p:ext uri="{D42A27DB-BD31-4B8C-83A1-F6EECF244321}">
                <p14:modId xmlns:p14="http://schemas.microsoft.com/office/powerpoint/2010/main" val="3932327769"/>
              </p:ext>
            </p:extLst>
          </p:nvPr>
        </p:nvGraphicFramePr>
        <p:xfrm>
          <a:off x="2349661" y="3708063"/>
          <a:ext cx="3580435" cy="22663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567474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986894" y="923266"/>
            <a:ext cx="7886700" cy="1325563"/>
          </a:xfrm>
        </p:spPr>
        <p:txBody>
          <a:bodyPr/>
          <a:lstStyle/>
          <a:p>
            <a:r>
              <a:rPr lang="es-CO" b="1" dirty="0" smtClean="0">
                <a:effectLst>
                  <a:outerShdw blurRad="38100" dist="38100" dir="2700000" algn="tl">
                    <a:srgbClr val="000000">
                      <a:alpha val="43137"/>
                    </a:srgbClr>
                  </a:outerShdw>
                </a:effectLst>
              </a:rPr>
              <a:t>“Cuidamos de ti”</a:t>
            </a:r>
            <a:endParaRPr lang="es-CO" b="1"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normAutofit lnSpcReduction="10000"/>
          </a:bodyPr>
          <a:lstStyle/>
          <a:p>
            <a:pPr marL="0" indent="0" algn="just">
              <a:buNone/>
            </a:pPr>
            <a:r>
              <a:rPr lang="es-CO" dirty="0"/>
              <a:t>E</a:t>
            </a:r>
            <a:r>
              <a:rPr lang="es-CO" smtClean="0"/>
              <a:t>stablece </a:t>
            </a:r>
            <a:r>
              <a:rPr lang="es-CO" dirty="0"/>
              <a:t>acciones pensadas desde el ser institucional como base de transición hacia una red integral y sólida que permanezca en el tiempo para generar impacto social sobre la salud de nuestros usuarios, enfocadas en la prestación de servicios eficientes que den respuesta a las necesidades de nuestros usuarios, sus familias y la comunidad en general que recurra a nuestros servicios y el acercamiento e inclusión de todos los actores de la sociedad como pilares para la creación de redes de apoyo que nos ayuden a prestar una mejor atención en salud</a:t>
            </a:r>
          </a:p>
        </p:txBody>
      </p:sp>
    </p:spTree>
    <p:extLst>
      <p:ext uri="{BB962C8B-B14F-4D97-AF65-F5344CB8AC3E}">
        <p14:creationId xmlns:p14="http://schemas.microsoft.com/office/powerpoint/2010/main" val="948893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93481" y="1291250"/>
            <a:ext cx="7886700" cy="983028"/>
          </a:xfrm>
        </p:spPr>
        <p:txBody>
          <a:bodyPr>
            <a:normAutofit fontScale="90000"/>
          </a:bodyPr>
          <a:lstStyle/>
          <a:p>
            <a:pPr algn="ctr"/>
            <a:r>
              <a:rPr lang="es-CO" sz="2600" dirty="0" smtClean="0"/>
              <a:t>ARTICULACIÓN CON LOS PLANES DE DESARROLLO NACIONAL, DEPARTAMENTAL Y MUNICIPAL</a:t>
            </a:r>
            <a:endParaRPr lang="es-CO" sz="26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4122460742"/>
              </p:ext>
            </p:extLst>
          </p:nvPr>
        </p:nvGraphicFramePr>
        <p:xfrm>
          <a:off x="558312" y="1849071"/>
          <a:ext cx="78867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9027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5543" y="1197465"/>
            <a:ext cx="7886700" cy="1325563"/>
          </a:xfrm>
        </p:spPr>
        <p:txBody>
          <a:bodyPr>
            <a:normAutofit/>
          </a:bodyPr>
          <a:lstStyle/>
          <a:p>
            <a:pPr algn="ctr"/>
            <a:r>
              <a:rPr lang="es-ES" sz="2500" dirty="0"/>
              <a:t>OBJETIVO GENERAL PLAN DE DESARROLLO HOSPITAL MATERNO INFANTIL DE SOLEDAD</a:t>
            </a:r>
            <a:endParaRPr lang="es-CO" sz="2500" dirty="0"/>
          </a:p>
        </p:txBody>
      </p:sp>
      <p:sp>
        <p:nvSpPr>
          <p:cNvPr id="3" name="2 Marcador de contenido"/>
          <p:cNvSpPr>
            <a:spLocks noGrp="1"/>
          </p:cNvSpPr>
          <p:nvPr>
            <p:ph idx="1"/>
          </p:nvPr>
        </p:nvSpPr>
        <p:spPr>
          <a:xfrm>
            <a:off x="687266" y="2672862"/>
            <a:ext cx="7886700" cy="2835884"/>
          </a:xfrm>
        </p:spPr>
        <p:style>
          <a:lnRef idx="1">
            <a:schemeClr val="accent6"/>
          </a:lnRef>
          <a:fillRef idx="2">
            <a:schemeClr val="accent6"/>
          </a:fillRef>
          <a:effectRef idx="1">
            <a:schemeClr val="accent6"/>
          </a:effectRef>
          <a:fontRef idx="minor">
            <a:schemeClr val="dk1"/>
          </a:fontRef>
        </p:style>
        <p:txBody>
          <a:bodyPr>
            <a:normAutofit/>
          </a:bodyPr>
          <a:lstStyle/>
          <a:p>
            <a:pPr marL="0" indent="0" algn="just">
              <a:buNone/>
            </a:pPr>
            <a:r>
              <a:rPr lang="es-CO" dirty="0" smtClean="0"/>
              <a:t>Preservar  </a:t>
            </a:r>
            <a:r>
              <a:rPr lang="es-CO" dirty="0"/>
              <a:t>el desarrollo de la vida en todas sus etapas, mediante acciones de aprovechamiento eficiente y responsable de los recursos financieros y administrativos del Hospital; promoviendo el fortalecimiento institucional, desarrollo social y científico del municipio de Soledad.</a:t>
            </a:r>
          </a:p>
          <a:p>
            <a:pPr algn="just"/>
            <a:endParaRPr lang="es-CO" dirty="0"/>
          </a:p>
          <a:p>
            <a:pPr algn="just"/>
            <a:endParaRPr lang="es-CO" dirty="0"/>
          </a:p>
        </p:txBody>
      </p:sp>
    </p:spTree>
    <p:extLst>
      <p:ext uri="{BB962C8B-B14F-4D97-AF65-F5344CB8AC3E}">
        <p14:creationId xmlns:p14="http://schemas.microsoft.com/office/powerpoint/2010/main" val="407342757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609</TotalTime>
  <Words>5060</Words>
  <Application>Microsoft Office PowerPoint</Application>
  <PresentationFormat>Presentación en pantalla (4:3)</PresentationFormat>
  <Paragraphs>442</Paragraphs>
  <Slides>35</Slides>
  <Notes>5</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¿QUÉ ES EL PLAN DE DESARROLLO?</vt:lpstr>
      <vt:lpstr>¿CÓMO ESTÁ COMPUESTO EL PLAN DE DESARROLLO?</vt:lpstr>
      <vt:lpstr>Presentación de PowerPoint</vt:lpstr>
      <vt:lpstr>Presentación de PowerPoint</vt:lpstr>
      <vt:lpstr>METODOLOGÍA PARA FORMULACIÓN DEL PDI</vt:lpstr>
      <vt:lpstr>“Cuidamos de ti”</vt:lpstr>
      <vt:lpstr>ARTICULACIÓN CON LOS PLANES DE DESARROLLO NACIONAL, DEPARTAMENTAL Y MUNICIPAL</vt:lpstr>
      <vt:lpstr>OBJETIVO GENERAL PLAN DE DESARROLLO HOSPITAL MATERNO INFANTIL DE SOLEDAD</vt:lpstr>
      <vt:lpstr>Presentación de PowerPoint</vt:lpstr>
      <vt:lpstr>Presentación de PowerPoint</vt:lpstr>
      <vt:lpstr>Presentación de PowerPoint</vt:lpstr>
      <vt:lpstr>Presentación de PowerPoint</vt:lpstr>
      <vt:lpstr>Presentación de PowerPoint</vt:lpstr>
      <vt:lpstr>Programas y proyectos reestructurados que continúan para la vigencia 2017 - 2020 bajo los criterios de los estándares y componentes del Sistema Obligatorio de la Garantía de la Calidad  son los siguientes: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Chiqui</dc:creator>
  <cp:lastModifiedBy>gina</cp:lastModifiedBy>
  <cp:revision>77</cp:revision>
  <dcterms:created xsi:type="dcterms:W3CDTF">2017-01-26T04:08:44Z</dcterms:created>
  <dcterms:modified xsi:type="dcterms:W3CDTF">2017-04-18T19:03:53Z</dcterms:modified>
</cp:coreProperties>
</file>